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8" r:id="rId4"/>
    <p:sldMasterId id="2147483720" r:id="rId5"/>
    <p:sldMasterId id="2147483732" r:id="rId6"/>
    <p:sldMasterId id="2147483744" r:id="rId7"/>
    <p:sldMasterId id="2147483756" r:id="rId8"/>
    <p:sldMasterId id="2147483768" r:id="rId9"/>
    <p:sldMasterId id="2147483780" r:id="rId10"/>
  </p:sldMasterIdLst>
  <p:notesMasterIdLst>
    <p:notesMasterId r:id="rId65"/>
  </p:notesMasterIdLst>
  <p:handoutMasterIdLst>
    <p:handoutMasterId r:id="rId66"/>
  </p:handoutMasterIdLst>
  <p:sldIdLst>
    <p:sldId id="424" r:id="rId11"/>
    <p:sldId id="558" r:id="rId12"/>
    <p:sldId id="468" r:id="rId13"/>
    <p:sldId id="571" r:id="rId14"/>
    <p:sldId id="500" r:id="rId15"/>
    <p:sldId id="479" r:id="rId16"/>
    <p:sldId id="472" r:id="rId17"/>
    <p:sldId id="473" r:id="rId18"/>
    <p:sldId id="480" r:id="rId19"/>
    <p:sldId id="474" r:id="rId20"/>
    <p:sldId id="478" r:id="rId21"/>
    <p:sldId id="475" r:id="rId22"/>
    <p:sldId id="508" r:id="rId23"/>
    <p:sldId id="509" r:id="rId24"/>
    <p:sldId id="575" r:id="rId25"/>
    <p:sldId id="576" r:id="rId26"/>
    <p:sldId id="586" r:id="rId27"/>
    <p:sldId id="587" r:id="rId28"/>
    <p:sldId id="588" r:id="rId29"/>
    <p:sldId id="589" r:id="rId30"/>
    <p:sldId id="584" r:id="rId31"/>
    <p:sldId id="592" r:id="rId32"/>
    <p:sldId id="516" r:id="rId33"/>
    <p:sldId id="600" r:id="rId34"/>
    <p:sldId id="484" r:id="rId35"/>
    <p:sldId id="568" r:id="rId36"/>
    <p:sldId id="603" r:id="rId37"/>
    <p:sldId id="520" r:id="rId38"/>
    <p:sldId id="604" r:id="rId39"/>
    <p:sldId id="486" r:id="rId40"/>
    <p:sldId id="605" r:id="rId41"/>
    <p:sldId id="607" r:id="rId42"/>
    <p:sldId id="590" r:id="rId43"/>
    <p:sldId id="591" r:id="rId44"/>
    <p:sldId id="583" r:id="rId45"/>
    <p:sldId id="581" r:id="rId46"/>
    <p:sldId id="582" r:id="rId47"/>
    <p:sldId id="499" r:id="rId48"/>
    <p:sldId id="608" r:id="rId49"/>
    <p:sldId id="521" r:id="rId50"/>
    <p:sldId id="610" r:id="rId51"/>
    <p:sldId id="609" r:id="rId52"/>
    <p:sldId id="611" r:id="rId53"/>
    <p:sldId id="612" r:id="rId54"/>
    <p:sldId id="585" r:id="rId55"/>
    <p:sldId id="531" r:id="rId56"/>
    <p:sldId id="496" r:id="rId57"/>
    <p:sldId id="613" r:id="rId58"/>
    <p:sldId id="614" r:id="rId59"/>
    <p:sldId id="451" r:id="rId60"/>
    <p:sldId id="503" r:id="rId61"/>
    <p:sldId id="455" r:id="rId62"/>
    <p:sldId id="442" r:id="rId63"/>
    <p:sldId id="443" r:id="rId64"/>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5640" autoAdjust="0"/>
    <p:restoredTop sz="94595" autoAdjust="0"/>
  </p:normalViewPr>
  <p:slideViewPr>
    <p:cSldViewPr>
      <p:cViewPr varScale="1">
        <p:scale>
          <a:sx n="115" d="100"/>
          <a:sy n="115" d="100"/>
        </p:scale>
        <p:origin x="216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10"/>
    </p:cViewPr>
  </p:sorterViewPr>
  <p:notesViewPr>
    <p:cSldViewPr>
      <p:cViewPr varScale="1">
        <p:scale>
          <a:sx n="40" d="100"/>
          <a:sy n="40" d="100"/>
        </p:scale>
        <p:origin x="-14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Over view: Contract Law</a:t>
            </a:r>
          </a:p>
        </p:txBody>
      </p:sp>
      <p:sp>
        <p:nvSpPr>
          <p:cNvPr id="235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235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Legal Aspects</a:t>
            </a:r>
          </a:p>
        </p:txBody>
      </p:sp>
      <p:sp>
        <p:nvSpPr>
          <p:cNvPr id="235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BF7B4482-550C-4B0F-B332-4972B408D5E5}" type="slidenum">
              <a:rPr lang="en-US"/>
              <a:pPr>
                <a:defRPr/>
              </a:pPr>
              <a:t>‹#›</a:t>
            </a:fld>
            <a:endParaRPr lang="en-US"/>
          </a:p>
        </p:txBody>
      </p:sp>
    </p:spTree>
    <p:extLst>
      <p:ext uri="{BB962C8B-B14F-4D97-AF65-F5344CB8AC3E}">
        <p14:creationId xmlns:p14="http://schemas.microsoft.com/office/powerpoint/2010/main" val="14354216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r>
              <a:rPr lang="en-US"/>
              <a:t>Over view: Contract Law</a:t>
            </a:r>
          </a:p>
        </p:txBody>
      </p:sp>
      <p:sp>
        <p:nvSpPr>
          <p:cNvPr id="4403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358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403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403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r>
              <a:rPr lang="en-US"/>
              <a:t>Legal Aspects</a:t>
            </a:r>
          </a:p>
        </p:txBody>
      </p:sp>
      <p:sp>
        <p:nvSpPr>
          <p:cNvPr id="4403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334E86D-2850-4AA9-AAD6-7D5BCAC4C2F7}" type="slidenum">
              <a:rPr lang="en-US"/>
              <a:pPr>
                <a:defRPr/>
              </a:pPr>
              <a:t>‹#›</a:t>
            </a:fld>
            <a:endParaRPr lang="en-US"/>
          </a:p>
        </p:txBody>
      </p:sp>
    </p:spTree>
    <p:extLst>
      <p:ext uri="{BB962C8B-B14F-4D97-AF65-F5344CB8AC3E}">
        <p14:creationId xmlns:p14="http://schemas.microsoft.com/office/powerpoint/2010/main" val="660749050"/>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
          </p:nvPr>
        </p:nvSpPr>
        <p:spPr>
          <a:noFill/>
        </p:spPr>
        <p:txBody>
          <a:bodyPr/>
          <a:lstStyle/>
          <a:p>
            <a:r>
              <a:rPr lang="en-US" smtClean="0"/>
              <a:t>Legal Aspects</a:t>
            </a: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pPr eaLnBrk="1" hangingPunct="1"/>
            <a:endParaRPr lang="en-I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CC8FB2A-830F-4459-9936-D4E04C2DFDE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B81F279-3A87-4A9D-B213-BEFDDDC44FD6}" type="slidenum">
              <a:rPr lang="en-US"/>
              <a:pPr>
                <a:defRPr/>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8604378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19537292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577543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6055108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822338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126376947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3324700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9031429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23770045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95505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98D338F-9124-48E0-9A13-7B0D921B08F6}" type="slidenum">
              <a:rPr lang="en-US"/>
              <a:pPr>
                <a:defRPr/>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EC1C96F9-3361-4B77-AB5A-2E38F9CC5890}" type="datetimeFigureOut">
              <a:rPr lang="en-GB">
                <a:solidFill>
                  <a:prstClr val="black">
                    <a:tint val="75000"/>
                  </a:prstClr>
                </a:solidFill>
              </a:rPr>
              <a:pPr/>
              <a:t>17/06/2019</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fld id="{46C8A76F-FDC2-4279-A8EC-4DFE05AA067F}" type="slidenum">
              <a:rPr lang="en-GB">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988097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CC8FB2A-830F-4459-9936-D4E04C2DFDEF}"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453114-3E21-40F2-8DA7-E404A0884AF9}" type="slidenum">
              <a:rPr lang="en-US" smtClean="0"/>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61EC5EA-65AD-47CE-9FC0-F3FC7F852E52}" type="slidenum">
              <a:rPr lang="en-US" smtClean="0"/>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0C257EF-4BC3-406F-A309-EE43DFAF6B62}" type="slidenum">
              <a:rPr lang="en-US" smtClean="0"/>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1145877-96FF-4EDB-8C01-890BFA9706AD}" type="slidenum">
              <a:rPr lang="en-US" smtClean="0"/>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A268BFF2-E00A-4F4A-99B4-7431F3034202}" type="slidenum">
              <a:rPr lang="en-US" smtClean="0"/>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3DF8EFF-538D-4433-BEF5-55EB400D1185}" type="slidenum">
              <a:rPr lang="en-US" smtClean="0"/>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3DE3C9E-B2C5-4551-9D17-F574A033BC27}"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B453114-3E21-40F2-8DA7-E404A0884AF9}"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D224F8A-A2F1-4E1E-9A41-5E10B558BC0B}" type="slidenum">
              <a:rPr lang="en-US" smtClean="0"/>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B81F279-3A87-4A9D-B213-BEFDDDC44FD6}" type="slidenum">
              <a:rPr lang="en-US" smtClean="0"/>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98D338F-9124-48E0-9A13-7B0D921B08F6}" type="slidenum">
              <a:rPr lang="en-US" smtClean="0"/>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F8BB2D3-9918-40E9-A900-99EAB49ABF7E}"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498805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FBCB3C0-E591-4AD3-A3BB-C78B30F8CD4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68364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F183AF6-4ECE-4113-A56B-5128ABF63211}"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943851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E5210E0-36CB-4755-9E06-782AAB683C1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473373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C4C3E2E-BE57-47B8-B686-9182D97C8DC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3657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E700C6A7-BB1E-4846-B18D-76A3EB83FF1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702336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6F867C08-10E9-413D-9A08-D8D99BF4DF5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2282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61EC5EA-65AD-47CE-9FC0-F3FC7F852E52}" type="slidenum">
              <a:rPr lang="en-US"/>
              <a:pPr>
                <a:defRPr/>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8A68862-FB40-404E-B67D-618F4570521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50231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40BC5BB-3413-48F9-AE89-1B25A56BFD0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935319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B948C2-1791-4DB7-8C21-B3B462BAC47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621346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1B45B0A-C005-4461-9D1C-05CF2145BFE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53010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C8FB2A-830F-4459-9936-D4E04C2DFDE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77583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B453114-3E21-40F2-8DA7-E404A0884AF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972784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61EC5EA-65AD-47CE-9FC0-F3FC7F852E5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649807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0C257EF-4BC3-406F-A309-EE43DFAF6B6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65494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1145877-96FF-4EDB-8C01-890BFA9706A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055466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268BFF2-E00A-4F4A-99B4-7431F303420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7976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C257EF-4BC3-406F-A309-EE43DFAF6B62}" type="slidenum">
              <a:rPr lang="en-US"/>
              <a:pPr>
                <a:defRPr/>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3DF8EFF-538D-4433-BEF5-55EB400D118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849481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3DE3C9E-B2C5-4551-9D17-F574A033BC2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874691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D224F8A-A2F1-4E1E-9A41-5E10B558BC0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951787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81F279-3A87-4A9D-B213-BEFDDDC44F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19999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8D338F-9124-48E0-9A13-7B0D921B08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054978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CC8FB2A-830F-4459-9936-D4E04C2DFDEF}"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969715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B453114-3E21-40F2-8DA7-E404A0884AF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088492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61EC5EA-65AD-47CE-9FC0-F3FC7F852E5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835863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0C257EF-4BC3-406F-A309-EE43DFAF6B6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632218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1145877-96FF-4EDB-8C01-890BFA9706A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818737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B1145877-96FF-4EDB-8C01-890BFA9706AD}"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A268BFF2-E00A-4F4A-99B4-7431F303420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53860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23DF8EFF-538D-4433-BEF5-55EB400D118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1875339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3DE3C9E-B2C5-4551-9D17-F574A033BC27}"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4130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D224F8A-A2F1-4E1E-9A41-5E10B558BC0B}"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3039611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B81F279-3A87-4A9D-B213-BEFDDDC44FD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189927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8D338F-9124-48E0-9A13-7B0D921B08F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0790163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268BFF2-E00A-4F4A-99B4-7431F3034202}" type="slidenum">
              <a:rPr lang="en-US"/>
              <a:pPr>
                <a:defRPr/>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3DF8EFF-538D-4433-BEF5-55EB400D1185}" type="slidenum">
              <a:rPr lang="en-US"/>
              <a:pPr>
                <a:defRPr/>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3DE3C9E-B2C5-4551-9D17-F574A033BC27}" type="slidenum">
              <a:rPr lang="en-US"/>
              <a:pPr>
                <a:defRPr/>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D224F8A-A2F1-4E1E-9A41-5E10B558BC0B}" type="slidenum">
              <a:rPr lang="en-US"/>
              <a:pPr>
                <a:defRPr/>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AC0E186-B709-406D-93F0-D5F1CD0A22D4}" type="datetimeFigureOut">
              <a:rPr lang="en-IN">
                <a:solidFill>
                  <a:prstClr val="black">
                    <a:tint val="75000"/>
                  </a:prstClr>
                </a:solidFill>
              </a:rPr>
              <a:pPr/>
              <a:t>17-06-2019</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354DF53F-7EDB-4E8B-BD6C-3524AA6A6D02}" type="slidenum">
              <a:rPr lang="en-IN">
                <a:solidFill>
                  <a:prstClr val="black">
                    <a:tint val="75000"/>
                  </a:prstClr>
                </a:solidFill>
              </a:rPr>
              <a:pPr/>
              <a:t>‹#›</a:t>
            </a:fld>
            <a:endParaRPr lang="en-IN">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92C103C-B79F-4250-AC3E-A0114BB1B795}"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EC1C96F9-3361-4B77-AB5A-2E38F9CC5890}" type="datetimeFigureOut">
              <a:rPr lang="en-GB" smtClean="0">
                <a:solidFill>
                  <a:prstClr val="black">
                    <a:tint val="75000"/>
                  </a:prstClr>
                </a:solidFill>
                <a:latin typeface="Calibri"/>
              </a:rPr>
              <a:pPr fontAlgn="auto">
                <a:spcBef>
                  <a:spcPts val="0"/>
                </a:spcBef>
                <a:spcAft>
                  <a:spcPts val="0"/>
                </a:spcAft>
              </a:pPr>
              <a:t>17/06/2019</a:t>
            </a:fld>
            <a:endParaRPr lang="en-GB" smtClean="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GB" smtClean="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46C8A76F-FDC2-4279-A8EC-4DFE05AA067F}" type="slidenum">
              <a:rPr lang="en-GB" smtClean="0">
                <a:solidFill>
                  <a:prstClr val="black">
                    <a:tint val="75000"/>
                  </a:prstClr>
                </a:solidFill>
                <a:latin typeface="Calibri"/>
              </a:rPr>
              <a:pPr fontAlgn="auto">
                <a:spcBef>
                  <a:spcPts val="0"/>
                </a:spcBef>
                <a:spcAft>
                  <a:spcPts val="0"/>
                </a:spcAft>
              </a:pPr>
              <a:t>‹#›</a:t>
            </a:fld>
            <a:endParaRPr lang="en-GB" smtClean="0">
              <a:solidFill>
                <a:prstClr val="black">
                  <a:tint val="75000"/>
                </a:prstClr>
              </a:solidFill>
              <a:latin typeface="Calibri"/>
            </a:endParaRPr>
          </a:p>
        </p:txBody>
      </p:sp>
    </p:spTree>
    <p:extLst>
      <p:ext uri="{BB962C8B-B14F-4D97-AF65-F5344CB8AC3E}">
        <p14:creationId xmlns:p14="http://schemas.microsoft.com/office/powerpoint/2010/main" val="280954369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92C103C-B79F-4250-AC3E-A0114BB1B795}"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400"/>
            </a:lvl1pPr>
          </a:lstStyle>
          <a:p>
            <a:pPr>
              <a:defRPr/>
            </a:pPr>
            <a:fld id="{33179CA8-EE1C-4881-9883-C07FE8709BD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00788297"/>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92C103C-B79F-4250-AC3E-A0114BB1B7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40743817"/>
      </p:ext>
    </p:extLst>
  </p:cSld>
  <p:clrMap bg1="dk2" tx1="lt1" bg2="dk1"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C92C103C-B79F-4250-AC3E-A0114BB1B7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79519890"/>
      </p:ext>
    </p:extLst>
  </p:cSld>
  <p:clrMap bg1="dk2" tx1="lt1" bg2="dk1"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AC0E186-B709-406D-93F0-D5F1CD0A22D4}" type="datetimeFigureOut">
              <a:rPr lang="en-IN" smtClean="0">
                <a:solidFill>
                  <a:prstClr val="black">
                    <a:tint val="75000"/>
                  </a:prstClr>
                </a:solidFill>
                <a:latin typeface="Calibri"/>
              </a:rPr>
              <a:pPr fontAlgn="auto">
                <a:spcBef>
                  <a:spcPts val="0"/>
                </a:spcBef>
                <a:spcAft>
                  <a:spcPts val="0"/>
                </a:spcAft>
              </a:pPr>
              <a:t>17-06-2019</a:t>
            </a:fld>
            <a:endParaRPr lang="en-IN" smtClean="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IN" smtClean="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54DF53F-7EDB-4E8B-BD6C-3524AA6A6D02}" type="slidenum">
              <a:rPr lang="en-IN" smtClean="0">
                <a:solidFill>
                  <a:prstClr val="black">
                    <a:tint val="75000"/>
                  </a:prstClr>
                </a:solidFill>
                <a:latin typeface="Calibri"/>
              </a:rPr>
              <a:pPr fontAlgn="auto">
                <a:spcBef>
                  <a:spcPts val="0"/>
                </a:spcBef>
                <a:spcAft>
                  <a:spcPts val="0"/>
                </a:spcAft>
              </a:pPr>
              <a:t>‹#›</a:t>
            </a:fld>
            <a:endParaRPr lang="en-IN" smtClean="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AC0E186-B709-406D-93F0-D5F1CD0A22D4}" type="datetimeFigureOut">
              <a:rPr lang="en-IN" smtClean="0">
                <a:solidFill>
                  <a:prstClr val="black">
                    <a:tint val="75000"/>
                  </a:prstClr>
                </a:solidFill>
                <a:latin typeface="Calibri"/>
              </a:rPr>
              <a:pPr fontAlgn="auto">
                <a:spcBef>
                  <a:spcPts val="0"/>
                </a:spcBef>
                <a:spcAft>
                  <a:spcPts val="0"/>
                </a:spcAft>
              </a:pPr>
              <a:t>17-06-2019</a:t>
            </a:fld>
            <a:endParaRPr lang="en-IN" smtClean="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IN" smtClean="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54DF53F-7EDB-4E8B-BD6C-3524AA6A6D02}" type="slidenum">
              <a:rPr lang="en-IN" smtClean="0">
                <a:solidFill>
                  <a:prstClr val="black">
                    <a:tint val="75000"/>
                  </a:prstClr>
                </a:solidFill>
                <a:latin typeface="Calibri"/>
              </a:rPr>
              <a:pPr fontAlgn="auto">
                <a:spcBef>
                  <a:spcPts val="0"/>
                </a:spcBef>
                <a:spcAft>
                  <a:spcPts val="0"/>
                </a:spcAft>
              </a:pPr>
              <a:t>‹#›</a:t>
            </a:fld>
            <a:endParaRPr lang="en-IN" smtClean="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AC0E186-B709-406D-93F0-D5F1CD0A22D4}" type="datetimeFigureOut">
              <a:rPr lang="en-IN" smtClean="0">
                <a:solidFill>
                  <a:prstClr val="black">
                    <a:tint val="75000"/>
                  </a:prstClr>
                </a:solidFill>
                <a:latin typeface="Calibri"/>
              </a:rPr>
              <a:pPr fontAlgn="auto">
                <a:spcBef>
                  <a:spcPts val="0"/>
                </a:spcBef>
                <a:spcAft>
                  <a:spcPts val="0"/>
                </a:spcAft>
              </a:pPr>
              <a:t>17-06-2019</a:t>
            </a:fld>
            <a:endParaRPr lang="en-IN" smtClean="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IN" smtClean="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54DF53F-7EDB-4E8B-BD6C-3524AA6A6D02}" type="slidenum">
              <a:rPr lang="en-IN" smtClean="0">
                <a:solidFill>
                  <a:prstClr val="black">
                    <a:tint val="75000"/>
                  </a:prstClr>
                </a:solidFill>
                <a:latin typeface="Calibri"/>
              </a:rPr>
              <a:pPr fontAlgn="auto">
                <a:spcBef>
                  <a:spcPts val="0"/>
                </a:spcBef>
                <a:spcAft>
                  <a:spcPts val="0"/>
                </a:spcAft>
              </a:pPr>
              <a:t>‹#›</a:t>
            </a:fld>
            <a:endParaRPr lang="en-IN" smtClean="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AC0E186-B709-406D-93F0-D5F1CD0A22D4}" type="datetimeFigureOut">
              <a:rPr lang="en-IN" smtClean="0">
                <a:solidFill>
                  <a:prstClr val="black">
                    <a:tint val="75000"/>
                  </a:prstClr>
                </a:solidFill>
                <a:latin typeface="Calibri"/>
              </a:rPr>
              <a:pPr fontAlgn="auto">
                <a:spcBef>
                  <a:spcPts val="0"/>
                </a:spcBef>
                <a:spcAft>
                  <a:spcPts val="0"/>
                </a:spcAft>
              </a:pPr>
              <a:t>17-06-2019</a:t>
            </a:fld>
            <a:endParaRPr lang="en-IN" smtClean="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IN" smtClean="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54DF53F-7EDB-4E8B-BD6C-3524AA6A6D02}" type="slidenum">
              <a:rPr lang="en-IN" smtClean="0">
                <a:solidFill>
                  <a:prstClr val="black">
                    <a:tint val="75000"/>
                  </a:prstClr>
                </a:solidFill>
                <a:latin typeface="Calibri"/>
              </a:rPr>
              <a:pPr fontAlgn="auto">
                <a:spcBef>
                  <a:spcPts val="0"/>
                </a:spcBef>
                <a:spcAft>
                  <a:spcPts val="0"/>
                </a:spcAft>
              </a:pPr>
              <a:t>‹#›</a:t>
            </a:fld>
            <a:endParaRPr lang="en-IN" smtClean="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6.jpeg"/><Relationship Id="rId5" Type="http://schemas.openxmlformats.org/officeDocument/2006/relationships/image" Target="../media/image3.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6.jpeg"/><Relationship Id="rId5" Type="http://schemas.openxmlformats.org/officeDocument/2006/relationships/image" Target="../media/image3.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3.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tags" Target="../tags/tag5.xml"/><Relationship Id="rId5" Type="http://schemas.openxmlformats.org/officeDocument/2006/relationships/image" Target="../media/image3.jpe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15.jpe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9.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6.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2%20Reference%20Material-%20GCC%20My%20revisions,%20Feb,%202017.doc"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2051" name="Rectangle 3"/>
          <p:cNvSpPr>
            <a:spLocks noGrp="1" noChangeArrowheads="1"/>
          </p:cNvSpPr>
          <p:nvPr>
            <p:ph type="subTitle" idx="1"/>
          </p:nvPr>
        </p:nvSpPr>
        <p:spPr>
          <a:xfrm>
            <a:off x="457200" y="1066800"/>
            <a:ext cx="8382000" cy="5562600"/>
          </a:xfrm>
        </p:spPr>
        <p:txBody>
          <a:bodyPr/>
          <a:lstStyle/>
          <a:p>
            <a:pPr algn="just" eaLnBrk="1" hangingPunct="1"/>
            <a:endParaRPr lang="en-US" dirty="0" smtClean="0">
              <a:latin typeface="Arial" charset="0"/>
            </a:endParaRPr>
          </a:p>
          <a:p>
            <a:pPr eaLnBrk="1" hangingPunct="1">
              <a:lnSpc>
                <a:spcPct val="90000"/>
              </a:lnSpc>
            </a:pPr>
            <a:endParaRPr lang="en-US" sz="4000" dirty="0" smtClean="0">
              <a:latin typeface="Arial" charset="0"/>
            </a:endParaRPr>
          </a:p>
          <a:p>
            <a:pPr eaLnBrk="1" hangingPunct="1">
              <a:lnSpc>
                <a:spcPct val="90000"/>
              </a:lnSpc>
            </a:pPr>
            <a:endParaRPr lang="en-US" sz="4000" dirty="0" smtClean="0">
              <a:latin typeface="Arial" charset="0"/>
            </a:endParaRPr>
          </a:p>
          <a:p>
            <a:pPr eaLnBrk="1" hangingPunct="1">
              <a:lnSpc>
                <a:spcPct val="90000"/>
              </a:lnSpc>
            </a:pPr>
            <a:r>
              <a:rPr lang="en-US" sz="4000" dirty="0" smtClean="0">
                <a:latin typeface="Arial" charset="0"/>
              </a:rPr>
              <a:t>Place of Contract</a:t>
            </a:r>
          </a:p>
        </p:txBody>
      </p:sp>
    </p:spTree>
  </p:cSld>
  <p:clrMapOvr>
    <a:masterClrMapping/>
  </p:clrMapOvr>
  <p:transition advTm="6053"/>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subTitle" idx="1"/>
          </p:nvPr>
        </p:nvSpPr>
        <p:spPr>
          <a:xfrm>
            <a:off x="152400" y="0"/>
            <a:ext cx="8915400" cy="6629400"/>
          </a:xfrm>
        </p:spPr>
        <p:txBody>
          <a:bodyPr/>
          <a:lstStyle/>
          <a:p>
            <a:pPr algn="just" eaLnBrk="1" hangingPunct="1"/>
            <a:endParaRPr lang="en-US" dirty="0" smtClean="0">
              <a:latin typeface="Arial" charset="0"/>
            </a:endParaRPr>
          </a:p>
          <a:p>
            <a:pPr algn="just" eaLnBrk="1" hangingPunct="1">
              <a:lnSpc>
                <a:spcPct val="90000"/>
              </a:lnSpc>
            </a:pPr>
            <a:endParaRPr lang="en-US" dirty="0" smtClean="0">
              <a:latin typeface="Arial" charset="0"/>
            </a:endParaRPr>
          </a:p>
        </p:txBody>
      </p:sp>
      <p:pic>
        <p:nvPicPr>
          <p:cNvPr id="9219" name="Picture 4" descr="C:\Users\Akhil\Pictures\People talking\p3.jpg"/>
          <p:cNvPicPr>
            <a:picLocks noChangeAspect="1" noChangeArrowheads="1"/>
          </p:cNvPicPr>
          <p:nvPr/>
        </p:nvPicPr>
        <p:blipFill>
          <a:blip r:embed="rId3" cstate="print"/>
          <a:srcRect/>
          <a:stretch>
            <a:fillRect/>
          </a:stretch>
        </p:blipFill>
        <p:spPr bwMode="auto">
          <a:xfrm>
            <a:off x="4267200" y="3200400"/>
            <a:ext cx="693738" cy="3657600"/>
          </a:xfrm>
          <a:prstGeom prst="rect">
            <a:avLst/>
          </a:prstGeom>
          <a:noFill/>
          <a:ln w="9525">
            <a:noFill/>
            <a:miter lim="800000"/>
            <a:headEnd/>
            <a:tailEnd/>
          </a:ln>
        </p:spPr>
      </p:pic>
      <p:pic>
        <p:nvPicPr>
          <p:cNvPr id="9220" name="Picture 5" descr="C:\Users\Akhil\Pictures\People talking\p3.jpg"/>
          <p:cNvPicPr>
            <a:picLocks noChangeAspect="1" noChangeArrowheads="1"/>
          </p:cNvPicPr>
          <p:nvPr/>
        </p:nvPicPr>
        <p:blipFill>
          <a:blip r:embed="rId3" cstate="print"/>
          <a:srcRect/>
          <a:stretch>
            <a:fillRect/>
          </a:stretch>
        </p:blipFill>
        <p:spPr bwMode="auto">
          <a:xfrm>
            <a:off x="4267200" y="0"/>
            <a:ext cx="693738" cy="3657600"/>
          </a:xfrm>
          <a:prstGeom prst="rect">
            <a:avLst/>
          </a:prstGeom>
          <a:noFill/>
          <a:ln w="9525">
            <a:noFill/>
            <a:miter lim="800000"/>
            <a:headEnd/>
            <a:tailEnd/>
          </a:ln>
        </p:spPr>
      </p:pic>
      <p:pic>
        <p:nvPicPr>
          <p:cNvPr id="9221" name="Picture 4" descr="C:\Users\Akhil\Pictures\People talking\p1a.jpg"/>
          <p:cNvPicPr>
            <a:picLocks noChangeAspect="1" noChangeArrowheads="1"/>
          </p:cNvPicPr>
          <p:nvPr/>
        </p:nvPicPr>
        <p:blipFill>
          <a:blip r:embed="rId4" cstate="print"/>
          <a:srcRect/>
          <a:stretch>
            <a:fillRect/>
          </a:stretch>
        </p:blipFill>
        <p:spPr bwMode="auto">
          <a:xfrm>
            <a:off x="0" y="3048000"/>
            <a:ext cx="2170113" cy="3240088"/>
          </a:xfrm>
          <a:prstGeom prst="rect">
            <a:avLst/>
          </a:prstGeom>
          <a:noFill/>
          <a:ln w="9525">
            <a:noFill/>
            <a:miter lim="800000"/>
            <a:headEnd/>
            <a:tailEnd/>
          </a:ln>
        </p:spPr>
      </p:pic>
      <p:pic>
        <p:nvPicPr>
          <p:cNvPr id="9222" name="Picture 5" descr="C:\Users\Akhil\Pictures\People talking\p2a.jpg"/>
          <p:cNvPicPr>
            <a:picLocks noChangeAspect="1" noChangeArrowheads="1"/>
          </p:cNvPicPr>
          <p:nvPr/>
        </p:nvPicPr>
        <p:blipFill>
          <a:blip r:embed="rId5" cstate="print"/>
          <a:srcRect/>
          <a:stretch>
            <a:fillRect/>
          </a:stretch>
        </p:blipFill>
        <p:spPr bwMode="auto">
          <a:xfrm>
            <a:off x="7075488" y="2971800"/>
            <a:ext cx="2068512" cy="3240088"/>
          </a:xfrm>
          <a:prstGeom prst="rect">
            <a:avLst/>
          </a:prstGeom>
          <a:noFill/>
          <a:ln w="9525">
            <a:noFill/>
            <a:miter lim="800000"/>
            <a:headEnd/>
            <a:tailEnd/>
          </a:ln>
        </p:spPr>
      </p:pic>
      <p:pic>
        <p:nvPicPr>
          <p:cNvPr id="9223" name="Picture 2" descr="C:\Users\Akhil\Pictures\People talking\p5.jpg"/>
          <p:cNvPicPr>
            <a:picLocks noChangeAspect="1" noChangeArrowheads="1"/>
          </p:cNvPicPr>
          <p:nvPr/>
        </p:nvPicPr>
        <p:blipFill>
          <a:blip r:embed="rId6" cstate="print"/>
          <a:srcRect/>
          <a:stretch>
            <a:fillRect/>
          </a:stretch>
        </p:blipFill>
        <p:spPr bwMode="auto">
          <a:xfrm>
            <a:off x="5867400" y="3429000"/>
            <a:ext cx="1277938" cy="1439863"/>
          </a:xfrm>
          <a:prstGeom prst="rect">
            <a:avLst/>
          </a:prstGeom>
          <a:noFill/>
          <a:ln w="9525">
            <a:noFill/>
            <a:miter lim="800000"/>
            <a:headEnd/>
            <a:tailEnd/>
          </a:ln>
        </p:spPr>
      </p:pic>
      <p:sp>
        <p:nvSpPr>
          <p:cNvPr id="9" name="TextBox 8"/>
          <p:cNvSpPr txBox="1">
            <a:spLocks noChangeArrowheads="1"/>
          </p:cNvSpPr>
          <p:nvPr/>
        </p:nvSpPr>
        <p:spPr bwMode="auto">
          <a:xfrm>
            <a:off x="5029200" y="1136302"/>
            <a:ext cx="3886200" cy="1384995"/>
          </a:xfrm>
          <a:prstGeom prst="rect">
            <a:avLst/>
          </a:prstGeom>
          <a:noFill/>
          <a:ln w="9525">
            <a:noFill/>
            <a:miter lim="800000"/>
            <a:headEnd/>
            <a:tailEnd/>
          </a:ln>
        </p:spPr>
        <p:txBody>
          <a:bodyPr>
            <a:spAutoFit/>
          </a:bodyPr>
          <a:lstStyle/>
          <a:p>
            <a:pPr algn="just"/>
            <a:r>
              <a:rPr lang="en-US" sz="2800" dirty="0" smtClean="0"/>
              <a:t>B communicates </a:t>
            </a:r>
            <a:r>
              <a:rPr lang="en-US" sz="2800" dirty="0"/>
              <a:t>acceptance. </a:t>
            </a:r>
            <a:r>
              <a:rPr lang="en-US" sz="2800" dirty="0" smtClean="0"/>
              <a:t>But no </a:t>
            </a:r>
            <a:r>
              <a:rPr lang="en-US" sz="2800" dirty="0"/>
              <a:t>agreement </a:t>
            </a:r>
            <a:r>
              <a:rPr lang="en-US" sz="2800" dirty="0" smtClean="0"/>
              <a:t>is </a:t>
            </a:r>
            <a:r>
              <a:rPr lang="en-US" sz="2800" dirty="0"/>
              <a:t>made as yet.</a:t>
            </a:r>
          </a:p>
        </p:txBody>
      </p:sp>
    </p:spTree>
    <p:custDataLst>
      <p:tags r:id="rId1"/>
    </p:custDataLst>
  </p:cSld>
  <p:clrMapOvr>
    <a:masterClrMapping/>
  </p:clrMapOvr>
  <p:transition advTm="881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type="subTitle" idx="1"/>
          </p:nvPr>
        </p:nvSpPr>
        <p:spPr>
          <a:xfrm>
            <a:off x="457200" y="0"/>
            <a:ext cx="8382000" cy="6629400"/>
          </a:xfrm>
        </p:spPr>
        <p:txBody>
          <a:bodyPr/>
          <a:lstStyle/>
          <a:p>
            <a:pPr eaLnBrk="1" hangingPunct="1">
              <a:lnSpc>
                <a:spcPct val="90000"/>
              </a:lnSpc>
            </a:pPr>
            <a:endParaRPr lang="en-US" sz="2800" dirty="0" smtClean="0">
              <a:latin typeface="Arial" charset="0"/>
            </a:endParaRPr>
          </a:p>
          <a:p>
            <a:pPr eaLnBrk="1" hangingPunct="1">
              <a:lnSpc>
                <a:spcPct val="90000"/>
              </a:lnSpc>
            </a:pPr>
            <a:r>
              <a:rPr lang="en-US" dirty="0" smtClean="0">
                <a:solidFill>
                  <a:srgbClr val="002060"/>
                </a:solidFill>
                <a:latin typeface="Arial" charset="0"/>
              </a:rPr>
              <a:t>Seconds later, A hears it.</a:t>
            </a:r>
          </a:p>
        </p:txBody>
      </p:sp>
      <p:pic>
        <p:nvPicPr>
          <p:cNvPr id="10243" name="Picture 2" descr="C:\Users\Akhil\Pictures\People talking\untitled1.bmp"/>
          <p:cNvPicPr>
            <a:picLocks noChangeAspect="1" noChangeArrowheads="1"/>
          </p:cNvPicPr>
          <p:nvPr/>
        </p:nvPicPr>
        <p:blipFill>
          <a:blip r:embed="rId2" cstate="print"/>
          <a:srcRect/>
          <a:stretch>
            <a:fillRect/>
          </a:stretch>
        </p:blipFill>
        <p:spPr bwMode="auto">
          <a:xfrm>
            <a:off x="3581400" y="2514600"/>
            <a:ext cx="2208213" cy="2592388"/>
          </a:xfrm>
          <a:prstGeom prst="rect">
            <a:avLst/>
          </a:prstGeom>
          <a:noFill/>
          <a:ln w="9525">
            <a:noFill/>
            <a:miter lim="800000"/>
            <a:headEnd/>
            <a:tailEnd/>
          </a:ln>
        </p:spPr>
      </p:pic>
    </p:spTree>
  </p:cSld>
  <p:clrMapOvr>
    <a:masterClrMapping/>
  </p:clrMapOvr>
  <p:transition advTm="4571"/>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subTitle" idx="1"/>
          </p:nvPr>
        </p:nvSpPr>
        <p:spPr>
          <a:xfrm>
            <a:off x="152400" y="1066800"/>
            <a:ext cx="8915400" cy="5562600"/>
          </a:xfrm>
        </p:spPr>
        <p:txBody>
          <a:bodyPr/>
          <a:lstStyle/>
          <a:p>
            <a:pPr algn="just" eaLnBrk="1" hangingPunct="1"/>
            <a:endParaRPr lang="en-US" dirty="0" smtClean="0">
              <a:latin typeface="Arial" charset="0"/>
            </a:endParaRPr>
          </a:p>
          <a:p>
            <a:pPr algn="just" eaLnBrk="1" hangingPunct="1">
              <a:lnSpc>
                <a:spcPct val="90000"/>
              </a:lnSpc>
            </a:pPr>
            <a:endParaRPr lang="en-US" dirty="0" smtClean="0">
              <a:latin typeface="Arial" charset="0"/>
            </a:endParaRPr>
          </a:p>
        </p:txBody>
      </p:sp>
      <p:pic>
        <p:nvPicPr>
          <p:cNvPr id="11267" name="Picture 4" descr="C:\Users\Akhil\Pictures\People talking\p3.jpg"/>
          <p:cNvPicPr>
            <a:picLocks noChangeAspect="1" noChangeArrowheads="1"/>
          </p:cNvPicPr>
          <p:nvPr/>
        </p:nvPicPr>
        <p:blipFill>
          <a:blip r:embed="rId3" cstate="print"/>
          <a:srcRect/>
          <a:stretch>
            <a:fillRect/>
          </a:stretch>
        </p:blipFill>
        <p:spPr bwMode="auto">
          <a:xfrm>
            <a:off x="4267200" y="3200400"/>
            <a:ext cx="693738" cy="3657600"/>
          </a:xfrm>
          <a:prstGeom prst="rect">
            <a:avLst/>
          </a:prstGeom>
          <a:noFill/>
          <a:ln w="9525">
            <a:noFill/>
            <a:miter lim="800000"/>
            <a:headEnd/>
            <a:tailEnd/>
          </a:ln>
        </p:spPr>
      </p:pic>
      <p:pic>
        <p:nvPicPr>
          <p:cNvPr id="11268" name="Picture 5" descr="C:\Users\Akhil\Pictures\People talking\p3.jpg"/>
          <p:cNvPicPr>
            <a:picLocks noChangeAspect="1" noChangeArrowheads="1"/>
          </p:cNvPicPr>
          <p:nvPr/>
        </p:nvPicPr>
        <p:blipFill>
          <a:blip r:embed="rId3" cstate="print"/>
          <a:srcRect/>
          <a:stretch>
            <a:fillRect/>
          </a:stretch>
        </p:blipFill>
        <p:spPr bwMode="auto">
          <a:xfrm>
            <a:off x="4267200" y="0"/>
            <a:ext cx="693738" cy="3657600"/>
          </a:xfrm>
          <a:prstGeom prst="rect">
            <a:avLst/>
          </a:prstGeom>
          <a:noFill/>
          <a:ln w="9525">
            <a:noFill/>
            <a:miter lim="800000"/>
            <a:headEnd/>
            <a:tailEnd/>
          </a:ln>
        </p:spPr>
      </p:pic>
      <p:pic>
        <p:nvPicPr>
          <p:cNvPr id="11269" name="Picture 4" descr="C:\Users\Akhil\Pictures\People talking\p1a.jpg"/>
          <p:cNvPicPr>
            <a:picLocks noChangeAspect="1" noChangeArrowheads="1"/>
          </p:cNvPicPr>
          <p:nvPr/>
        </p:nvPicPr>
        <p:blipFill>
          <a:blip r:embed="rId4" cstate="print"/>
          <a:srcRect/>
          <a:stretch>
            <a:fillRect/>
          </a:stretch>
        </p:blipFill>
        <p:spPr bwMode="auto">
          <a:xfrm>
            <a:off x="0" y="3048000"/>
            <a:ext cx="2170113" cy="3240088"/>
          </a:xfrm>
          <a:prstGeom prst="rect">
            <a:avLst/>
          </a:prstGeom>
          <a:noFill/>
          <a:ln w="9525">
            <a:noFill/>
            <a:miter lim="800000"/>
            <a:headEnd/>
            <a:tailEnd/>
          </a:ln>
        </p:spPr>
      </p:pic>
      <p:pic>
        <p:nvPicPr>
          <p:cNvPr id="11270" name="Picture 5" descr="C:\Users\Akhil\Pictures\People talking\p2a.jpg"/>
          <p:cNvPicPr>
            <a:picLocks noChangeAspect="1" noChangeArrowheads="1"/>
          </p:cNvPicPr>
          <p:nvPr/>
        </p:nvPicPr>
        <p:blipFill>
          <a:blip r:embed="rId5" cstate="print"/>
          <a:srcRect/>
          <a:stretch>
            <a:fillRect/>
          </a:stretch>
        </p:blipFill>
        <p:spPr bwMode="auto">
          <a:xfrm>
            <a:off x="7075488" y="2971800"/>
            <a:ext cx="2068512" cy="3240088"/>
          </a:xfrm>
          <a:prstGeom prst="rect">
            <a:avLst/>
          </a:prstGeom>
          <a:noFill/>
          <a:ln w="9525">
            <a:noFill/>
            <a:miter lim="800000"/>
            <a:headEnd/>
            <a:tailEnd/>
          </a:ln>
        </p:spPr>
      </p:pic>
      <p:pic>
        <p:nvPicPr>
          <p:cNvPr id="11271" name="Picture 2" descr="C:\Users\Akhil\Pictures\People talking\p5.jpg"/>
          <p:cNvPicPr>
            <a:picLocks noChangeAspect="1" noChangeArrowheads="1"/>
          </p:cNvPicPr>
          <p:nvPr/>
        </p:nvPicPr>
        <p:blipFill>
          <a:blip r:embed="rId6" cstate="print"/>
          <a:srcRect/>
          <a:stretch>
            <a:fillRect/>
          </a:stretch>
        </p:blipFill>
        <p:spPr bwMode="auto">
          <a:xfrm>
            <a:off x="762000" y="3429000"/>
            <a:ext cx="957263" cy="1079500"/>
          </a:xfrm>
          <a:prstGeom prst="rect">
            <a:avLst/>
          </a:prstGeom>
          <a:noFill/>
          <a:ln w="9525">
            <a:noFill/>
            <a:miter lim="800000"/>
            <a:headEnd/>
            <a:tailEnd/>
          </a:ln>
        </p:spPr>
      </p:pic>
      <p:sp>
        <p:nvSpPr>
          <p:cNvPr id="9" name="TextBox 8"/>
          <p:cNvSpPr txBox="1">
            <a:spLocks noChangeArrowheads="1"/>
          </p:cNvSpPr>
          <p:nvPr/>
        </p:nvSpPr>
        <p:spPr bwMode="auto">
          <a:xfrm>
            <a:off x="381000" y="990600"/>
            <a:ext cx="3733800" cy="1077218"/>
          </a:xfrm>
          <a:prstGeom prst="rect">
            <a:avLst/>
          </a:prstGeom>
          <a:noFill/>
          <a:ln w="9525">
            <a:noFill/>
            <a:miter lim="800000"/>
            <a:headEnd/>
            <a:tailEnd/>
          </a:ln>
        </p:spPr>
        <p:txBody>
          <a:bodyPr>
            <a:spAutoFit/>
          </a:bodyPr>
          <a:lstStyle/>
          <a:p>
            <a:pPr algn="just"/>
            <a:r>
              <a:rPr lang="en-US" sz="3200" dirty="0"/>
              <a:t>The two now are of the same mind. </a:t>
            </a:r>
          </a:p>
        </p:txBody>
      </p:sp>
    </p:spTree>
    <p:custDataLst>
      <p:tags r:id="rId1"/>
    </p:custDataLst>
  </p:cSld>
  <p:clrMapOvr>
    <a:masterClrMapping/>
  </p:clrMapOvr>
  <p:transition advTm="878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subTitle" idx="1"/>
          </p:nvPr>
        </p:nvSpPr>
        <p:spPr>
          <a:xfrm>
            <a:off x="152400" y="76200"/>
            <a:ext cx="8915400" cy="6553200"/>
          </a:xfrm>
        </p:spPr>
        <p:txBody>
          <a:bodyPr/>
          <a:lstStyle/>
          <a:p>
            <a:pPr algn="just" eaLnBrk="1" hangingPunct="1"/>
            <a:endParaRPr lang="en-US" dirty="0" smtClean="0">
              <a:latin typeface="Arial" charset="0"/>
            </a:endParaRPr>
          </a:p>
          <a:p>
            <a:pPr algn="just" eaLnBrk="1" hangingPunct="1">
              <a:lnSpc>
                <a:spcPct val="90000"/>
              </a:lnSpc>
            </a:pPr>
            <a:endParaRPr lang="en-US" dirty="0" smtClean="0">
              <a:latin typeface="Arial" charset="0"/>
            </a:endParaRPr>
          </a:p>
        </p:txBody>
      </p:sp>
      <p:pic>
        <p:nvPicPr>
          <p:cNvPr id="12291" name="Picture 4" descr="C:\Users\Akhil\Pictures\People talking\p3.jpg"/>
          <p:cNvPicPr>
            <a:picLocks noChangeAspect="1" noChangeArrowheads="1"/>
          </p:cNvPicPr>
          <p:nvPr/>
        </p:nvPicPr>
        <p:blipFill>
          <a:blip r:embed="rId3" cstate="print"/>
          <a:srcRect/>
          <a:stretch>
            <a:fillRect/>
          </a:stretch>
        </p:blipFill>
        <p:spPr bwMode="auto">
          <a:xfrm>
            <a:off x="4267200" y="3200400"/>
            <a:ext cx="693738" cy="3657600"/>
          </a:xfrm>
          <a:prstGeom prst="rect">
            <a:avLst/>
          </a:prstGeom>
          <a:noFill/>
          <a:ln w="9525">
            <a:noFill/>
            <a:miter lim="800000"/>
            <a:headEnd/>
            <a:tailEnd/>
          </a:ln>
        </p:spPr>
      </p:pic>
      <p:pic>
        <p:nvPicPr>
          <p:cNvPr id="12292" name="Picture 5" descr="C:\Users\Akhil\Pictures\People talking\p3.jpg"/>
          <p:cNvPicPr>
            <a:picLocks noChangeAspect="1" noChangeArrowheads="1"/>
          </p:cNvPicPr>
          <p:nvPr/>
        </p:nvPicPr>
        <p:blipFill>
          <a:blip r:embed="rId3" cstate="print"/>
          <a:srcRect/>
          <a:stretch>
            <a:fillRect/>
          </a:stretch>
        </p:blipFill>
        <p:spPr bwMode="auto">
          <a:xfrm>
            <a:off x="4267200" y="0"/>
            <a:ext cx="693738" cy="3657600"/>
          </a:xfrm>
          <a:prstGeom prst="rect">
            <a:avLst/>
          </a:prstGeom>
          <a:noFill/>
          <a:ln w="9525">
            <a:noFill/>
            <a:miter lim="800000"/>
            <a:headEnd/>
            <a:tailEnd/>
          </a:ln>
        </p:spPr>
      </p:pic>
      <p:pic>
        <p:nvPicPr>
          <p:cNvPr id="12293" name="Picture 4" descr="C:\Users\Akhil\Pictures\People talking\p1a.jpg"/>
          <p:cNvPicPr>
            <a:picLocks noChangeAspect="1" noChangeArrowheads="1"/>
          </p:cNvPicPr>
          <p:nvPr/>
        </p:nvPicPr>
        <p:blipFill>
          <a:blip r:embed="rId4" cstate="print"/>
          <a:srcRect/>
          <a:stretch>
            <a:fillRect/>
          </a:stretch>
        </p:blipFill>
        <p:spPr bwMode="auto">
          <a:xfrm>
            <a:off x="0" y="3048000"/>
            <a:ext cx="2170113" cy="3240088"/>
          </a:xfrm>
          <a:prstGeom prst="rect">
            <a:avLst/>
          </a:prstGeom>
          <a:noFill/>
          <a:ln w="9525">
            <a:noFill/>
            <a:miter lim="800000"/>
            <a:headEnd/>
            <a:tailEnd/>
          </a:ln>
        </p:spPr>
      </p:pic>
      <p:pic>
        <p:nvPicPr>
          <p:cNvPr id="12294" name="Picture 5" descr="C:\Users\Akhil\Pictures\People talking\p2a.jpg"/>
          <p:cNvPicPr>
            <a:picLocks noChangeAspect="1" noChangeArrowheads="1"/>
          </p:cNvPicPr>
          <p:nvPr/>
        </p:nvPicPr>
        <p:blipFill>
          <a:blip r:embed="rId5" cstate="print"/>
          <a:srcRect/>
          <a:stretch>
            <a:fillRect/>
          </a:stretch>
        </p:blipFill>
        <p:spPr bwMode="auto">
          <a:xfrm>
            <a:off x="7075488" y="2971800"/>
            <a:ext cx="2068512" cy="3240088"/>
          </a:xfrm>
          <a:prstGeom prst="rect">
            <a:avLst/>
          </a:prstGeom>
          <a:noFill/>
          <a:ln w="9525">
            <a:noFill/>
            <a:miter lim="800000"/>
            <a:headEnd/>
            <a:tailEnd/>
          </a:ln>
        </p:spPr>
      </p:pic>
      <p:sp>
        <p:nvSpPr>
          <p:cNvPr id="2" name="Curved Up Arrow 1"/>
          <p:cNvSpPr/>
          <p:nvPr/>
        </p:nvSpPr>
        <p:spPr>
          <a:xfrm>
            <a:off x="1828800" y="4876800"/>
            <a:ext cx="5246688"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 name="Curved Down Arrow 2"/>
          <p:cNvSpPr/>
          <p:nvPr/>
        </p:nvSpPr>
        <p:spPr>
          <a:xfrm flipH="1">
            <a:off x="2170113" y="3200400"/>
            <a:ext cx="4764087"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p:cNvSpPr txBox="1">
            <a:spLocks noChangeArrowheads="1"/>
          </p:cNvSpPr>
          <p:nvPr/>
        </p:nvSpPr>
        <p:spPr bwMode="auto">
          <a:xfrm>
            <a:off x="228600" y="228600"/>
            <a:ext cx="4385469" cy="2062103"/>
          </a:xfrm>
          <a:prstGeom prst="rect">
            <a:avLst/>
          </a:prstGeom>
          <a:noFill/>
          <a:ln w="9525">
            <a:noFill/>
            <a:miter lim="800000"/>
            <a:headEnd/>
            <a:tailEnd/>
          </a:ln>
        </p:spPr>
        <p:txBody>
          <a:bodyPr wrap="square">
            <a:spAutoFit/>
          </a:bodyPr>
          <a:lstStyle/>
          <a:p>
            <a:r>
              <a:rPr lang="en-US" sz="3200" dirty="0"/>
              <a:t>A</a:t>
            </a:r>
            <a:r>
              <a:rPr lang="en-US" sz="3200" dirty="0" smtClean="0"/>
              <a:t>greement where </a:t>
            </a:r>
            <a:r>
              <a:rPr lang="en-US" sz="3200" dirty="0"/>
              <a:t>the </a:t>
            </a:r>
            <a:r>
              <a:rPr lang="en-US" sz="3200" dirty="0" err="1" smtClean="0"/>
              <a:t>offeror</a:t>
            </a:r>
            <a:r>
              <a:rPr lang="en-US" sz="3200" dirty="0" smtClean="0"/>
              <a:t> </a:t>
            </a:r>
            <a:r>
              <a:rPr lang="en-US" sz="3200" dirty="0"/>
              <a:t>receives the communication of acceptance.</a:t>
            </a:r>
          </a:p>
        </p:txBody>
      </p:sp>
    </p:spTree>
    <p:custDataLst>
      <p:tags r:id="rId1"/>
    </p:custDataLst>
    <p:extLst>
      <p:ext uri="{BB962C8B-B14F-4D97-AF65-F5344CB8AC3E}">
        <p14:creationId xmlns:p14="http://schemas.microsoft.com/office/powerpoint/2010/main" val="2857122167"/>
      </p:ext>
    </p:extLst>
  </p:cSld>
  <p:clrMapOvr>
    <a:masterClrMapping/>
  </p:clrMapOvr>
  <p:transition advTm="137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subTitle" idx="1"/>
          </p:nvPr>
        </p:nvSpPr>
        <p:spPr>
          <a:xfrm>
            <a:off x="152400" y="0"/>
            <a:ext cx="8915400" cy="6858000"/>
          </a:xfrm>
        </p:spPr>
        <p:txBody>
          <a:bodyPr/>
          <a:lstStyle/>
          <a:p>
            <a:pPr eaLnBrk="1" hangingPunct="1"/>
            <a:r>
              <a:rPr lang="en-US" dirty="0" smtClean="0">
                <a:solidFill>
                  <a:srgbClr val="002060"/>
                </a:solidFill>
                <a:latin typeface="Arial" charset="0"/>
              </a:rPr>
              <a:t>The river was the boundary of states. </a:t>
            </a: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endParaRPr lang="en-US" dirty="0" smtClean="0">
              <a:latin typeface="Arial" charset="0"/>
            </a:endParaRPr>
          </a:p>
          <a:p>
            <a:pPr algn="just" eaLnBrk="1" hangingPunct="1"/>
            <a:r>
              <a:rPr lang="en-US" dirty="0" smtClean="0">
                <a:latin typeface="Arial" charset="0"/>
              </a:rPr>
              <a:t>         </a:t>
            </a:r>
            <a:r>
              <a:rPr lang="en-US" dirty="0" smtClean="0">
                <a:solidFill>
                  <a:srgbClr val="002060"/>
                </a:solidFill>
                <a:latin typeface="Arial" charset="0"/>
              </a:rPr>
              <a:t>Gujarat</a:t>
            </a:r>
            <a:r>
              <a:rPr lang="en-US" dirty="0" smtClean="0">
                <a:latin typeface="Arial" charset="0"/>
              </a:rPr>
              <a:t>                                </a:t>
            </a:r>
            <a:r>
              <a:rPr lang="en-US" dirty="0" smtClean="0">
                <a:solidFill>
                  <a:srgbClr val="002060"/>
                </a:solidFill>
                <a:latin typeface="Arial" charset="0"/>
              </a:rPr>
              <a:t>Maharashtra</a:t>
            </a:r>
          </a:p>
        </p:txBody>
      </p:sp>
      <p:pic>
        <p:nvPicPr>
          <p:cNvPr id="13315" name="Picture 4" descr="C:\Users\Akhil\Pictures\People talking\p3.jpg"/>
          <p:cNvPicPr>
            <a:picLocks noChangeAspect="1" noChangeArrowheads="1"/>
          </p:cNvPicPr>
          <p:nvPr/>
        </p:nvPicPr>
        <p:blipFill>
          <a:blip r:embed="rId3" cstate="print"/>
          <a:srcRect/>
          <a:stretch>
            <a:fillRect/>
          </a:stretch>
        </p:blipFill>
        <p:spPr bwMode="auto">
          <a:xfrm>
            <a:off x="4267200" y="3200400"/>
            <a:ext cx="693738" cy="3657600"/>
          </a:xfrm>
          <a:prstGeom prst="rect">
            <a:avLst/>
          </a:prstGeom>
          <a:noFill/>
          <a:ln w="9525">
            <a:noFill/>
            <a:miter lim="800000"/>
            <a:headEnd/>
            <a:tailEnd/>
          </a:ln>
        </p:spPr>
      </p:pic>
      <p:pic>
        <p:nvPicPr>
          <p:cNvPr id="13316" name="Picture 5" descr="C:\Users\Akhil\Pictures\People talking\p3.jpg"/>
          <p:cNvPicPr>
            <a:picLocks noChangeAspect="1" noChangeArrowheads="1"/>
          </p:cNvPicPr>
          <p:nvPr/>
        </p:nvPicPr>
        <p:blipFill>
          <a:blip r:embed="rId3" cstate="print"/>
          <a:srcRect/>
          <a:stretch>
            <a:fillRect/>
          </a:stretch>
        </p:blipFill>
        <p:spPr bwMode="auto">
          <a:xfrm>
            <a:off x="4267200" y="533400"/>
            <a:ext cx="693738" cy="3124200"/>
          </a:xfrm>
          <a:prstGeom prst="rect">
            <a:avLst/>
          </a:prstGeom>
          <a:noFill/>
          <a:ln w="9525">
            <a:noFill/>
            <a:miter lim="800000"/>
            <a:headEnd/>
            <a:tailEnd/>
          </a:ln>
        </p:spPr>
      </p:pic>
      <p:pic>
        <p:nvPicPr>
          <p:cNvPr id="13317" name="Picture 4" descr="C:\Users\Akhil\Pictures\People talking\p1a.jpg"/>
          <p:cNvPicPr>
            <a:picLocks noChangeAspect="1" noChangeArrowheads="1"/>
          </p:cNvPicPr>
          <p:nvPr/>
        </p:nvPicPr>
        <p:blipFill>
          <a:blip r:embed="rId4" cstate="print"/>
          <a:srcRect/>
          <a:stretch>
            <a:fillRect/>
          </a:stretch>
        </p:blipFill>
        <p:spPr bwMode="auto">
          <a:xfrm>
            <a:off x="533400" y="2133600"/>
            <a:ext cx="2170113" cy="3240088"/>
          </a:xfrm>
          <a:prstGeom prst="rect">
            <a:avLst/>
          </a:prstGeom>
          <a:noFill/>
          <a:ln w="9525">
            <a:noFill/>
            <a:miter lim="800000"/>
            <a:headEnd/>
            <a:tailEnd/>
          </a:ln>
        </p:spPr>
      </p:pic>
      <p:pic>
        <p:nvPicPr>
          <p:cNvPr id="13318" name="Picture 5" descr="C:\Users\Akhil\Pictures\People talking\p2a.jpg"/>
          <p:cNvPicPr>
            <a:picLocks noChangeAspect="1" noChangeArrowheads="1"/>
          </p:cNvPicPr>
          <p:nvPr/>
        </p:nvPicPr>
        <p:blipFill>
          <a:blip r:embed="rId5" cstate="print"/>
          <a:srcRect/>
          <a:stretch>
            <a:fillRect/>
          </a:stretch>
        </p:blipFill>
        <p:spPr bwMode="auto">
          <a:xfrm>
            <a:off x="6324600" y="2057400"/>
            <a:ext cx="2068513" cy="3240088"/>
          </a:xfrm>
          <a:prstGeom prst="rect">
            <a:avLst/>
          </a:prstGeom>
          <a:noFill/>
          <a:ln w="9525">
            <a:noFill/>
            <a:miter lim="800000"/>
            <a:headEnd/>
            <a:tailEnd/>
          </a:ln>
        </p:spPr>
      </p:pic>
      <p:sp>
        <p:nvSpPr>
          <p:cNvPr id="7" name="TextBox 6"/>
          <p:cNvSpPr txBox="1">
            <a:spLocks noChangeArrowheads="1"/>
          </p:cNvSpPr>
          <p:nvPr/>
        </p:nvSpPr>
        <p:spPr bwMode="auto">
          <a:xfrm>
            <a:off x="228600" y="838200"/>
            <a:ext cx="3733800" cy="1077218"/>
          </a:xfrm>
          <a:prstGeom prst="rect">
            <a:avLst/>
          </a:prstGeom>
          <a:noFill/>
          <a:ln w="9525">
            <a:noFill/>
            <a:miter lim="800000"/>
            <a:headEnd/>
            <a:tailEnd/>
          </a:ln>
        </p:spPr>
        <p:txBody>
          <a:bodyPr wrap="square">
            <a:spAutoFit/>
          </a:bodyPr>
          <a:lstStyle/>
          <a:p>
            <a:r>
              <a:rPr lang="en-US" sz="3200" dirty="0" smtClean="0"/>
              <a:t>The contract is made in Gujarat. </a:t>
            </a:r>
            <a:endParaRPr lang="en-US" sz="3200" dirty="0"/>
          </a:p>
        </p:txBody>
      </p:sp>
      <p:sp>
        <p:nvSpPr>
          <p:cNvPr id="8" name="Curved Up Arrow 7"/>
          <p:cNvSpPr/>
          <p:nvPr/>
        </p:nvSpPr>
        <p:spPr>
          <a:xfrm>
            <a:off x="2438400" y="3886200"/>
            <a:ext cx="4038600" cy="73152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Curved Down Arrow 8"/>
          <p:cNvSpPr/>
          <p:nvPr/>
        </p:nvSpPr>
        <p:spPr>
          <a:xfrm flipH="1">
            <a:off x="2590800" y="2834640"/>
            <a:ext cx="3733800" cy="7315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ustDataLst>
      <p:tags r:id="rId1"/>
    </p:custDataLst>
    <p:extLst>
      <p:ext uri="{BB962C8B-B14F-4D97-AF65-F5344CB8AC3E}">
        <p14:creationId xmlns:p14="http://schemas.microsoft.com/office/powerpoint/2010/main" val="64826641"/>
      </p:ext>
    </p:extLst>
  </p:cSld>
  <p:clrMapOvr>
    <a:masterClrMapping/>
  </p:clrMapOvr>
  <p:transition advTm="959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dirty="0" smtClean="0">
              <a:latin typeface="Arial" charset="0"/>
            </a:endParaRPr>
          </a:p>
          <a:p>
            <a:pPr eaLnBrk="1" hangingPunct="1">
              <a:spcBef>
                <a:spcPts val="0"/>
              </a:spcBef>
            </a:pPr>
            <a:r>
              <a:rPr lang="en-US" sz="4000" dirty="0" smtClean="0">
                <a:latin typeface="Arial" charset="0"/>
              </a:rPr>
              <a:t>Commonsense:</a:t>
            </a:r>
          </a:p>
          <a:p>
            <a:pPr eaLnBrk="1" hangingPunct="1">
              <a:spcBef>
                <a:spcPts val="0"/>
              </a:spcBef>
            </a:pPr>
            <a:endParaRPr lang="en-US" sz="4000" dirty="0" smtClean="0">
              <a:latin typeface="Arial" charset="0"/>
            </a:endParaRPr>
          </a:p>
          <a:p>
            <a:pPr eaLnBrk="1" hangingPunct="1">
              <a:spcBef>
                <a:spcPts val="0"/>
              </a:spcBef>
            </a:pPr>
            <a:r>
              <a:rPr lang="en-US" sz="4000" dirty="0" smtClean="0">
                <a:latin typeface="Arial" charset="0"/>
              </a:rPr>
              <a:t>Contract is made</a:t>
            </a:r>
          </a:p>
          <a:p>
            <a:pPr eaLnBrk="1" hangingPunct="1">
              <a:spcBef>
                <a:spcPts val="0"/>
              </a:spcBef>
            </a:pPr>
            <a:r>
              <a:rPr lang="en-US" sz="4000" dirty="0" smtClean="0">
                <a:latin typeface="Arial" charset="0"/>
              </a:rPr>
              <a:t> where the </a:t>
            </a:r>
            <a:r>
              <a:rPr lang="en-US" sz="4000" dirty="0" err="1" smtClean="0">
                <a:latin typeface="Arial" charset="0"/>
              </a:rPr>
              <a:t>offeror</a:t>
            </a:r>
            <a:r>
              <a:rPr lang="en-US" sz="4000" dirty="0" smtClean="0">
                <a:latin typeface="Arial" charset="0"/>
              </a:rPr>
              <a:t> receives</a:t>
            </a:r>
          </a:p>
          <a:p>
            <a:pPr eaLnBrk="1" hangingPunct="1">
              <a:spcBef>
                <a:spcPts val="0"/>
              </a:spcBef>
            </a:pPr>
            <a:r>
              <a:rPr lang="en-US" sz="4000" dirty="0" smtClean="0">
                <a:latin typeface="Arial" charset="0"/>
              </a:rPr>
              <a:t>the communication of acceptance.</a:t>
            </a:r>
          </a:p>
        </p:txBody>
      </p:sp>
    </p:spTree>
    <p:extLst>
      <p:ext uri="{BB962C8B-B14F-4D97-AF65-F5344CB8AC3E}">
        <p14:creationId xmlns:p14="http://schemas.microsoft.com/office/powerpoint/2010/main" val="16818692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dirty="0" smtClean="0">
              <a:latin typeface="Arial" charset="0"/>
            </a:endParaRPr>
          </a:p>
          <a:p>
            <a:pPr eaLnBrk="1" hangingPunct="1">
              <a:lnSpc>
                <a:spcPct val="90000"/>
              </a:lnSpc>
            </a:pPr>
            <a:endParaRPr lang="en-US" dirty="0" smtClean="0">
              <a:latin typeface="Arial" charset="0"/>
            </a:endParaRPr>
          </a:p>
          <a:p>
            <a:pPr eaLnBrk="1" hangingPunct="1">
              <a:lnSpc>
                <a:spcPct val="90000"/>
              </a:lnSpc>
            </a:pPr>
            <a:endParaRPr lang="en-US" dirty="0" smtClean="0">
              <a:latin typeface="Arial" charset="0"/>
            </a:endParaRPr>
          </a:p>
          <a:p>
            <a:pPr eaLnBrk="1" hangingPunct="1">
              <a:lnSpc>
                <a:spcPct val="90000"/>
              </a:lnSpc>
            </a:pPr>
            <a:r>
              <a:rPr lang="en-US" sz="4000" dirty="0" smtClean="0">
                <a:latin typeface="Arial" charset="0"/>
              </a:rPr>
              <a:t>The principle should apply</a:t>
            </a:r>
          </a:p>
          <a:p>
            <a:pPr eaLnBrk="1" hangingPunct="1">
              <a:lnSpc>
                <a:spcPct val="90000"/>
              </a:lnSpc>
            </a:pPr>
            <a:r>
              <a:rPr lang="en-US" sz="4000" dirty="0" smtClean="0">
                <a:latin typeface="Arial" charset="0"/>
              </a:rPr>
              <a:t> to all modes of communication.</a:t>
            </a:r>
          </a:p>
          <a:p>
            <a:pPr eaLnBrk="1" hangingPunct="1">
              <a:lnSpc>
                <a:spcPct val="90000"/>
              </a:lnSpc>
            </a:pPr>
            <a:endParaRPr lang="en-US" dirty="0" smtClean="0">
              <a:latin typeface="Arial" charset="0"/>
            </a:endParaRPr>
          </a:p>
        </p:txBody>
      </p:sp>
    </p:spTree>
    <p:extLst>
      <p:ext uri="{BB962C8B-B14F-4D97-AF65-F5344CB8AC3E}">
        <p14:creationId xmlns:p14="http://schemas.microsoft.com/office/powerpoint/2010/main" val="3585599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smtClean="0">
              <a:latin typeface="Arial" charset="0"/>
            </a:endParaRPr>
          </a:p>
        </p:txBody>
      </p:sp>
      <p:sp>
        <p:nvSpPr>
          <p:cNvPr id="33795"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2" name="Picture 2" descr="C:\Users\Akhil\Desktop\pics\case-treasure-chest-post-box.jpg"/>
          <p:cNvPicPr>
            <a:picLocks noChangeAspect="1" noChangeArrowheads="1"/>
          </p:cNvPicPr>
          <p:nvPr/>
        </p:nvPicPr>
        <p:blipFill>
          <a:blip r:embed="rId2" cstate="print"/>
          <a:srcRect/>
          <a:stretch>
            <a:fillRect/>
          </a:stretch>
        </p:blipFill>
        <p:spPr bwMode="auto">
          <a:xfrm>
            <a:off x="2362199" y="76200"/>
            <a:ext cx="4110291" cy="6480000"/>
          </a:xfrm>
          <a:prstGeom prst="rect">
            <a:avLst/>
          </a:prstGeom>
          <a:noFill/>
        </p:spPr>
      </p:pic>
    </p:spTree>
    <p:extLst>
      <p:ext uri="{BB962C8B-B14F-4D97-AF65-F5344CB8AC3E}">
        <p14:creationId xmlns:p14="http://schemas.microsoft.com/office/powerpoint/2010/main" val="3864278009"/>
      </p:ext>
    </p:extLst>
  </p:cSld>
  <p:clrMapOvr>
    <a:masterClrMapping/>
  </p:clrMapOvr>
  <p:transition spd="slow" advTm="3791"/>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smtClean="0">
              <a:latin typeface="Arial" charset="0"/>
            </a:endParaRPr>
          </a:p>
        </p:txBody>
      </p:sp>
      <p:sp>
        <p:nvSpPr>
          <p:cNvPr id="33795"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2050" name="Picture 2" descr="C:\Users\pc1\Pictures\Place of contract\Bimgtelstra_sp817-telepho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914400"/>
            <a:ext cx="7071244" cy="49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278009"/>
      </p:ext>
    </p:extLst>
  </p:cSld>
  <p:clrMapOvr>
    <a:masterClrMapping/>
  </p:clrMapOvr>
  <p:transition spd="slow" advTm="4774"/>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dirty="0" smtClean="0">
              <a:latin typeface="Arial" charset="0"/>
            </a:endParaRPr>
          </a:p>
        </p:txBody>
      </p:sp>
      <p:sp>
        <p:nvSpPr>
          <p:cNvPr id="4505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295400"/>
            <a:ext cx="474765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785221"/>
      </p:ext>
    </p:extLst>
  </p:cSld>
  <p:clrMapOvr>
    <a:masterClrMapping/>
  </p:clrMapOvr>
  <p:transition advTm="3432"/>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685800" y="152400"/>
            <a:ext cx="7924800" cy="609600"/>
          </a:xfrm>
        </p:spPr>
        <p:txBody>
          <a:bodyPr>
            <a:normAutofit fontScale="90000"/>
          </a:bodyPr>
          <a:lstStyle/>
          <a:p>
            <a:pPr eaLnBrk="1" hangingPunct="1">
              <a:defRPr/>
            </a:pPr>
            <a:r>
              <a:rPr lang="en-US" sz="4000" dirty="0" smtClean="0">
                <a:latin typeface="Arial" charset="0"/>
              </a:rPr>
              <a:t>Acknowledgement</a:t>
            </a:r>
            <a:endParaRPr lang="en-IN" sz="4000" dirty="0" smtClean="0">
              <a:latin typeface="Arial" charset="0"/>
            </a:endParaRPr>
          </a:p>
        </p:txBody>
      </p:sp>
      <p:sp>
        <p:nvSpPr>
          <p:cNvPr id="15363" name="Rectangle 3"/>
          <p:cNvSpPr>
            <a:spLocks noGrp="1" noChangeArrowheads="1"/>
          </p:cNvSpPr>
          <p:nvPr>
            <p:ph type="subTitle" idx="1"/>
          </p:nvPr>
        </p:nvSpPr>
        <p:spPr>
          <a:xfrm>
            <a:off x="457200" y="1066800"/>
            <a:ext cx="8382000" cy="5562600"/>
          </a:xfrm>
        </p:spPr>
        <p:txBody>
          <a:bodyPr/>
          <a:lstStyle/>
          <a:p>
            <a:pPr algn="just" eaLnBrk="1" hangingPunct="1"/>
            <a:r>
              <a:rPr lang="en-US" sz="2800" smtClean="0">
                <a:latin typeface="Arial" charset="0"/>
              </a:rPr>
              <a:t>The images/ video clips in the presentation are drawn from different internet sites for the purposes of classroom instruction.</a:t>
            </a:r>
          </a:p>
          <a:p>
            <a:pPr algn="just" eaLnBrk="1" hangingPunct="1"/>
            <a:endParaRPr lang="en-US" sz="2800" smtClean="0">
              <a:latin typeface="Arial" charset="0"/>
            </a:endParaRPr>
          </a:p>
          <a:p>
            <a:pPr algn="just" eaLnBrk="1" hangingPunct="1"/>
            <a:r>
              <a:rPr lang="en-US" sz="2800" smtClean="0">
                <a:latin typeface="Arial" charset="0"/>
              </a:rPr>
              <a:t>The references to the sources are at the end of the presentation.</a:t>
            </a:r>
          </a:p>
        </p:txBody>
      </p:sp>
    </p:spTree>
  </p:cSld>
  <p:clrMapOvr>
    <a:masterClrMapping/>
  </p:clrMapOvr>
  <p:transition advTm="1068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dirty="0" smtClean="0">
              <a:latin typeface="Arial" charset="0"/>
            </a:endParaRPr>
          </a:p>
        </p:txBody>
      </p:sp>
      <p:sp>
        <p:nvSpPr>
          <p:cNvPr id="46083"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46084" name="Picture 2" descr="C:\Users\Akhil\Pictures\Express communication\httpladdumishra.files.wordpress.com201202smsjp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219200"/>
            <a:ext cx="6884988"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530553"/>
      </p:ext>
    </p:extLst>
  </p:cSld>
  <p:clrMapOvr>
    <a:masterClrMapping/>
  </p:clrMapOvr>
  <p:transition advTm="3682"/>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4098" name="Picture 2" descr="C:\Users\Akhil\Desktop\pics\VideoConference.jpg"/>
          <p:cNvPicPr>
            <a:picLocks noChangeAspect="1" noChangeArrowheads="1"/>
          </p:cNvPicPr>
          <p:nvPr/>
        </p:nvPicPr>
        <p:blipFill>
          <a:blip r:embed="rId2" cstate="print"/>
          <a:srcRect/>
          <a:stretch>
            <a:fillRect/>
          </a:stretch>
        </p:blipFill>
        <p:spPr bwMode="auto">
          <a:xfrm>
            <a:off x="-228600" y="0"/>
            <a:ext cx="10013070" cy="6912000"/>
          </a:xfrm>
          <a:prstGeom prst="rect">
            <a:avLst/>
          </a:prstGeom>
          <a:noFill/>
        </p:spPr>
      </p:pic>
      <p:sp>
        <p:nvSpPr>
          <p:cNvPr id="5" name="TextBox 4"/>
          <p:cNvSpPr txBox="1">
            <a:spLocks noChangeArrowheads="1"/>
          </p:cNvSpPr>
          <p:nvPr/>
        </p:nvSpPr>
        <p:spPr bwMode="auto">
          <a:xfrm>
            <a:off x="3352800" y="6096000"/>
            <a:ext cx="3505200" cy="584200"/>
          </a:xfrm>
          <a:prstGeom prst="rect">
            <a:avLst/>
          </a:prstGeom>
          <a:solidFill>
            <a:srgbClr val="002060"/>
          </a:solidFill>
          <a:ln w="9525">
            <a:noFill/>
            <a:miter lim="800000"/>
            <a:headEnd/>
            <a:tailEnd/>
          </a:ln>
        </p:spPr>
        <p:txBody>
          <a:bodyPr wrap="square">
            <a:spAutoFit/>
          </a:bodyPr>
          <a:lstStyle/>
          <a:p>
            <a:r>
              <a:rPr lang="en-IN" altLang="en-US" sz="3200" dirty="0" smtClean="0">
                <a:latin typeface="Arial" charset="0"/>
              </a:rPr>
              <a:t>Video Conference</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026" name="Picture 2" descr="D:\Desktop\pictures\resized_image2_18bd3d1bb6a6d80b24bfdf6da4f855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77800"/>
            <a:ext cx="65024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55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3795"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dirty="0" smtClean="0">
              <a:latin typeface="Arial" charset="0"/>
            </a:endParaRPr>
          </a:p>
          <a:p>
            <a:pPr algn="just" eaLnBrk="1" hangingPunct="1">
              <a:lnSpc>
                <a:spcPct val="90000"/>
              </a:lnSpc>
            </a:pPr>
            <a:endParaRPr lang="en-US" dirty="0" smtClean="0">
              <a:latin typeface="Arial" charset="0"/>
            </a:endParaRPr>
          </a:p>
          <a:p>
            <a:pPr eaLnBrk="1" hangingPunct="1">
              <a:spcBef>
                <a:spcPts val="0"/>
              </a:spcBef>
            </a:pPr>
            <a:endParaRPr lang="en-US" dirty="0" smtClean="0">
              <a:latin typeface="Arial" charset="0"/>
            </a:endParaRPr>
          </a:p>
          <a:p>
            <a:pPr eaLnBrk="1" hangingPunct="1">
              <a:spcBef>
                <a:spcPts val="0"/>
              </a:spcBef>
            </a:pPr>
            <a:r>
              <a:rPr lang="en-US" sz="4000" dirty="0" smtClean="0">
                <a:latin typeface="Arial" charset="0"/>
              </a:rPr>
              <a:t>But it does not.</a:t>
            </a:r>
            <a:endParaRPr lang="en-US" sz="4000" dirty="0">
              <a:latin typeface="Arial" charset="0"/>
            </a:endParaRPr>
          </a:p>
          <a:p>
            <a:pPr eaLnBrk="1" hangingPunct="1">
              <a:spcBef>
                <a:spcPts val="0"/>
              </a:spcBef>
            </a:pPr>
            <a:r>
              <a:rPr lang="en-US" sz="4000" dirty="0" smtClean="0">
                <a:latin typeface="Arial" charset="0"/>
              </a:rPr>
              <a:t>History has played a trick.</a:t>
            </a:r>
          </a:p>
        </p:txBody>
      </p:sp>
    </p:spTree>
    <p:extLst>
      <p:ext uri="{BB962C8B-B14F-4D97-AF65-F5344CB8AC3E}">
        <p14:creationId xmlns:p14="http://schemas.microsoft.com/office/powerpoint/2010/main" val="2051417319"/>
      </p:ext>
    </p:extLst>
  </p:cSld>
  <p:clrMapOvr>
    <a:masterClrMapping/>
  </p:clrMapOvr>
  <p:transition spd="slow" advTm="6958"/>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ChangeArrowheads="1"/>
          </p:cNvSpPr>
          <p:nvPr>
            <p:ph type="subTitle" idx="1"/>
          </p:nvPr>
        </p:nvSpPr>
        <p:spPr>
          <a:xfrm>
            <a:off x="152400" y="228600"/>
            <a:ext cx="8686800" cy="6400800"/>
          </a:xfrm>
        </p:spPr>
        <p:txBody>
          <a:bodyPr/>
          <a:lstStyle/>
          <a:p>
            <a:pPr eaLnBrk="1" hangingPunct="1"/>
            <a:r>
              <a:rPr lang="en-US" sz="3600" dirty="0" smtClean="0">
                <a:latin typeface="Arial" charset="0"/>
              </a:rPr>
              <a:t>In 1700s mail service developed.</a:t>
            </a:r>
          </a:p>
          <a:p>
            <a:pPr algn="just" eaLnBrk="1" hangingPunct="1"/>
            <a:endParaRPr lang="en-US" dirty="0">
              <a:latin typeface="Arial" charset="0"/>
            </a:endParaRPr>
          </a:p>
          <a:p>
            <a:pPr algn="just" eaLnBrk="1" hangingPunct="1"/>
            <a:endParaRPr lang="en-US" dirty="0" smtClean="0">
              <a:latin typeface="Arial" charset="0"/>
            </a:endParaRPr>
          </a:p>
          <a:p>
            <a:pPr algn="just" eaLnBrk="1" hangingPunct="1"/>
            <a:endParaRPr lang="en-US" dirty="0">
              <a:latin typeface="Arial" charset="0"/>
            </a:endParaRPr>
          </a:p>
          <a:p>
            <a:pPr algn="just" eaLnBrk="1" hangingPunct="1">
              <a:lnSpc>
                <a:spcPct val="90000"/>
              </a:lnSpc>
            </a:pPr>
            <a:endParaRPr lang="en-US" dirty="0" smtClean="0">
              <a:latin typeface="Arial" charset="0"/>
            </a:endParaRPr>
          </a:p>
        </p:txBody>
      </p:sp>
      <p:pic>
        <p:nvPicPr>
          <p:cNvPr id="1027" name="Picture 3" descr="D:\Desktop\pictures\The_Edinburgh_and_London_Royal_Mail_by_John_Frederick_Herring,_S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28" y="1741335"/>
            <a:ext cx="9287447" cy="514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1295400" y="1371600"/>
            <a:ext cx="6934200" cy="1077218"/>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Horsemen delivered letters of their customers from one town to another.</a:t>
            </a:r>
            <a:endParaRPr lang="en-US" altLang="en-US" sz="3200" dirty="0"/>
          </a:p>
        </p:txBody>
      </p:sp>
    </p:spTree>
    <p:extLst>
      <p:ext uri="{BB962C8B-B14F-4D97-AF65-F5344CB8AC3E}">
        <p14:creationId xmlns:p14="http://schemas.microsoft.com/office/powerpoint/2010/main" val="164822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228600" y="228600"/>
            <a:ext cx="8610600" cy="6400800"/>
          </a:xfrm>
        </p:spPr>
        <p:txBody>
          <a:bodyPr/>
          <a:lstStyle/>
          <a:p>
            <a:pPr eaLnBrk="1" hangingPunct="1">
              <a:spcBef>
                <a:spcPts val="0"/>
              </a:spcBef>
            </a:pPr>
            <a:r>
              <a:rPr lang="en-US" sz="4000" dirty="0" smtClean="0">
                <a:latin typeface="Arial" charset="0"/>
              </a:rPr>
              <a:t>Postal Communication</a:t>
            </a:r>
          </a:p>
          <a:p>
            <a:pPr eaLnBrk="1" hangingPunct="1">
              <a:spcBef>
                <a:spcPts val="0"/>
              </a:spcBef>
            </a:pPr>
            <a:r>
              <a:rPr lang="en-US" sz="4000" dirty="0" smtClean="0">
                <a:latin typeface="Arial" charset="0"/>
              </a:rPr>
              <a:t> posed a problem.</a:t>
            </a:r>
          </a:p>
        </p:txBody>
      </p:sp>
      <p:pic>
        <p:nvPicPr>
          <p:cNvPr id="16387" name="Picture 2" descr="C:\Users\Akhil\Pictures\postal service\horse-15.gif"/>
          <p:cNvPicPr>
            <a:picLocks noChangeAspect="1" noChangeArrowheads="1"/>
          </p:cNvPicPr>
          <p:nvPr/>
        </p:nvPicPr>
        <p:blipFill>
          <a:blip r:embed="rId2" cstate="print"/>
          <a:srcRect/>
          <a:stretch>
            <a:fillRect/>
          </a:stretch>
        </p:blipFill>
        <p:spPr bwMode="auto">
          <a:xfrm>
            <a:off x="685800" y="1879363"/>
            <a:ext cx="7759660" cy="4752000"/>
          </a:xfrm>
          <a:prstGeom prst="rect">
            <a:avLst/>
          </a:prstGeom>
          <a:noFill/>
          <a:ln w="9525">
            <a:noFill/>
            <a:miter lim="800000"/>
            <a:headEnd/>
            <a:tailEnd/>
          </a:ln>
        </p:spPr>
      </p:pic>
    </p:spTree>
  </p:cSld>
  <p:clrMapOvr>
    <a:masterClrMapping/>
  </p:clrMapOvr>
  <p:transition advTm="1248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subTitle" idx="1"/>
          </p:nvPr>
        </p:nvSpPr>
        <p:spPr>
          <a:xfrm>
            <a:off x="228600" y="228600"/>
            <a:ext cx="8610600" cy="6400800"/>
          </a:xfrm>
        </p:spPr>
        <p:txBody>
          <a:bodyPr/>
          <a:lstStyle/>
          <a:p>
            <a:pPr algn="just" eaLnBrk="1" hangingPunct="1"/>
            <a:endParaRPr lang="en-US" sz="2800" dirty="0" smtClean="0">
              <a:latin typeface="Arial" charset="0"/>
            </a:endParaRPr>
          </a:p>
          <a:p>
            <a:pPr algn="just" eaLnBrk="1" hangingPunct="1"/>
            <a:endParaRPr lang="en-US" sz="2800" dirty="0" smtClean="0">
              <a:latin typeface="Arial" charset="0"/>
            </a:endParaRPr>
          </a:p>
          <a:p>
            <a:pPr algn="just" eaLnBrk="1" hangingPunct="1"/>
            <a:endParaRPr lang="en-US" sz="2800" dirty="0" smtClean="0">
              <a:latin typeface="Arial" charset="0"/>
            </a:endParaRPr>
          </a:p>
          <a:p>
            <a:pPr eaLnBrk="1" hangingPunct="1">
              <a:spcBef>
                <a:spcPts val="0"/>
              </a:spcBef>
            </a:pPr>
            <a:r>
              <a:rPr lang="en-US" sz="4000" dirty="0" smtClean="0">
                <a:latin typeface="Arial" charset="0"/>
              </a:rPr>
              <a:t>An </a:t>
            </a:r>
            <a:r>
              <a:rPr lang="en-US" sz="4000" dirty="0" err="1" smtClean="0">
                <a:latin typeface="Arial" charset="0"/>
              </a:rPr>
              <a:t>offeror</a:t>
            </a:r>
            <a:r>
              <a:rPr lang="en-US" sz="4000" dirty="0" smtClean="0">
                <a:latin typeface="Arial" charset="0"/>
              </a:rPr>
              <a:t> could</a:t>
            </a:r>
          </a:p>
          <a:p>
            <a:pPr eaLnBrk="1" hangingPunct="1">
              <a:spcBef>
                <a:spcPts val="0"/>
              </a:spcBef>
            </a:pPr>
            <a:r>
              <a:rPr lang="en-US" sz="4000" dirty="0" smtClean="0">
                <a:latin typeface="Arial" charset="0"/>
              </a:rPr>
              <a:t> get out of any contract</a:t>
            </a:r>
          </a:p>
          <a:p>
            <a:pPr eaLnBrk="1" hangingPunct="1">
              <a:spcBef>
                <a:spcPts val="0"/>
              </a:spcBef>
            </a:pPr>
            <a:r>
              <a:rPr lang="en-US" sz="4000" dirty="0" smtClean="0">
                <a:latin typeface="Arial" charset="0"/>
              </a:rPr>
              <a:t> by denying having received </a:t>
            </a:r>
          </a:p>
          <a:p>
            <a:pPr eaLnBrk="1" hangingPunct="1">
              <a:spcBef>
                <a:spcPts val="0"/>
              </a:spcBef>
            </a:pPr>
            <a:r>
              <a:rPr lang="en-US" sz="4000" dirty="0" smtClean="0">
                <a:latin typeface="Arial" charset="0"/>
              </a:rPr>
              <a:t>the letter of acceptance.</a:t>
            </a:r>
          </a:p>
          <a:p>
            <a:pPr algn="just" eaLnBrk="1" hangingPunct="1"/>
            <a:endParaRPr lang="en-US" sz="2800" dirty="0" smtClean="0">
              <a:latin typeface="Arial" charset="0"/>
            </a:endParaRPr>
          </a:p>
        </p:txBody>
      </p:sp>
    </p:spTree>
    <p:extLst>
      <p:ext uri="{BB962C8B-B14F-4D97-AF65-F5344CB8AC3E}">
        <p14:creationId xmlns:p14="http://schemas.microsoft.com/office/powerpoint/2010/main" val="3062176543"/>
      </p:ext>
    </p:extLst>
  </p:cSld>
  <p:clrMapOvr>
    <a:masterClrMapping/>
  </p:clrMapOvr>
  <p:transition advTm="11294"/>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subTitle" idx="1"/>
          </p:nvPr>
        </p:nvSpPr>
        <p:spPr>
          <a:xfrm>
            <a:off x="152400" y="76200"/>
            <a:ext cx="8915400" cy="6553200"/>
          </a:xfrm>
        </p:spPr>
        <p:txBody>
          <a:bodyPr/>
          <a:lstStyle/>
          <a:p>
            <a:pPr algn="just" eaLnBrk="1" hangingPunct="1"/>
            <a:endParaRPr lang="en-US" altLang="en-US" dirty="0" smtClean="0">
              <a:latin typeface="Arial" charset="0"/>
            </a:endParaRPr>
          </a:p>
          <a:p>
            <a:pPr algn="just" eaLnBrk="1" hangingPunct="1">
              <a:lnSpc>
                <a:spcPct val="90000"/>
              </a:lnSpc>
            </a:pPr>
            <a:endParaRPr lang="en-US" altLang="en-US" dirty="0" smtClean="0">
              <a:latin typeface="Arial" charset="0"/>
            </a:endParaRPr>
          </a:p>
        </p:txBody>
      </p:sp>
      <p:pic>
        <p:nvPicPr>
          <p:cNvPr id="122883" name="Picture 4" descr="C:\Users\Akhil\Pictures\People talking\p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21701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Picture 5" descr="C:\Users\Akhil\Pictures\People talking\p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7800"/>
            <a:ext cx="20685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rved Up Arrow 1"/>
          <p:cNvSpPr/>
          <p:nvPr/>
        </p:nvSpPr>
        <p:spPr>
          <a:xfrm>
            <a:off x="2057400" y="3200400"/>
            <a:ext cx="5246688" cy="73183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3" name="Curved Down Arrow 2"/>
          <p:cNvSpPr/>
          <p:nvPr/>
        </p:nvSpPr>
        <p:spPr>
          <a:xfrm flipH="1">
            <a:off x="2286000" y="1143000"/>
            <a:ext cx="4764088" cy="73183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sp>
        <p:nvSpPr>
          <p:cNvPr id="10" name="TextBox 9"/>
          <p:cNvSpPr txBox="1">
            <a:spLocks noChangeArrowheads="1"/>
          </p:cNvSpPr>
          <p:nvPr/>
        </p:nvSpPr>
        <p:spPr bwMode="auto">
          <a:xfrm>
            <a:off x="3544888" y="4453397"/>
            <a:ext cx="1118075"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Offer</a:t>
            </a:r>
            <a:endParaRPr lang="en-US" altLang="en-US" sz="3200" dirty="0"/>
          </a:p>
        </p:txBody>
      </p:sp>
      <p:pic>
        <p:nvPicPr>
          <p:cNvPr id="8" name="Picture 2" descr="D:\Desktop\pictures\letter-envelope-clip-ar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3284238"/>
            <a:ext cx="13701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Desktop\pictures\letter-envelope-clip-ar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685800"/>
            <a:ext cx="1370150" cy="108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a:spLocks noChangeArrowheads="1"/>
          </p:cNvSpPr>
          <p:nvPr/>
        </p:nvSpPr>
        <p:spPr bwMode="auto">
          <a:xfrm>
            <a:off x="3276600" y="1903343"/>
            <a:ext cx="2209801"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Acceptance</a:t>
            </a:r>
            <a:endParaRPr lang="en-US" altLang="en-US" sz="3200" dirty="0"/>
          </a:p>
        </p:txBody>
      </p:sp>
      <p:sp>
        <p:nvSpPr>
          <p:cNvPr id="12" name="TextBox 11"/>
          <p:cNvSpPr txBox="1">
            <a:spLocks noChangeArrowheads="1"/>
          </p:cNvSpPr>
          <p:nvPr/>
        </p:nvSpPr>
        <p:spPr bwMode="auto">
          <a:xfrm>
            <a:off x="304800" y="641025"/>
            <a:ext cx="1524000"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err="1" smtClean="0"/>
              <a:t>Offeror</a:t>
            </a:r>
            <a:endParaRPr lang="en-US" altLang="en-US" sz="3200" dirty="0"/>
          </a:p>
        </p:txBody>
      </p:sp>
      <p:sp>
        <p:nvSpPr>
          <p:cNvPr id="13" name="TextBox 12"/>
          <p:cNvSpPr txBox="1">
            <a:spLocks noChangeArrowheads="1"/>
          </p:cNvSpPr>
          <p:nvPr/>
        </p:nvSpPr>
        <p:spPr bwMode="auto">
          <a:xfrm>
            <a:off x="6934200" y="685800"/>
            <a:ext cx="1905000"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Acceptor</a:t>
            </a:r>
            <a:endParaRPr lang="en-US" altLang="en-US" sz="3200" dirty="0"/>
          </a:p>
        </p:txBody>
      </p:sp>
      <p:sp>
        <p:nvSpPr>
          <p:cNvPr id="14" name="TextBox 13"/>
          <p:cNvSpPr txBox="1">
            <a:spLocks noChangeArrowheads="1"/>
          </p:cNvSpPr>
          <p:nvPr/>
        </p:nvSpPr>
        <p:spPr bwMode="auto">
          <a:xfrm>
            <a:off x="939325" y="5562600"/>
            <a:ext cx="7976075" cy="1077218"/>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err="1" smtClean="0"/>
              <a:t>Offeror</a:t>
            </a:r>
            <a:r>
              <a:rPr lang="en-US" altLang="en-US" sz="3200" dirty="0" smtClean="0"/>
              <a:t> backs out and says: Letter? What letter? Which letter? </a:t>
            </a:r>
            <a:endParaRPr lang="en-US" altLang="en-US" sz="3200" dirty="0"/>
          </a:p>
        </p:txBody>
      </p:sp>
    </p:spTree>
    <p:custDataLst>
      <p:tags r:id="rId1"/>
    </p:custDataLst>
    <p:extLst>
      <p:ext uri="{BB962C8B-B14F-4D97-AF65-F5344CB8AC3E}">
        <p14:creationId xmlns:p14="http://schemas.microsoft.com/office/powerpoint/2010/main" val="1678124941"/>
      </p:ext>
    </p:extLst>
  </p:cSld>
  <p:clrMapOvr>
    <a:masterClrMapping/>
  </p:clrMapOvr>
  <p:transition advTm="137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0" grpId="0" animBg="1"/>
      <p:bldP spid="11"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subTitle" idx="1"/>
          </p:nvPr>
        </p:nvSpPr>
        <p:spPr>
          <a:xfrm>
            <a:off x="228600" y="228600"/>
            <a:ext cx="8610600" cy="6400800"/>
          </a:xfrm>
        </p:spPr>
        <p:txBody>
          <a:bodyPr/>
          <a:lstStyle/>
          <a:p>
            <a:pPr algn="just" eaLnBrk="1" hangingPunct="1"/>
            <a:endParaRPr lang="en-US" sz="2800" dirty="0" smtClean="0">
              <a:latin typeface="Arial" charset="0"/>
            </a:endParaRPr>
          </a:p>
          <a:p>
            <a:pPr algn="just" eaLnBrk="1" hangingPunct="1"/>
            <a:endParaRPr lang="en-US" sz="2800" dirty="0">
              <a:latin typeface="Arial" charset="0"/>
            </a:endParaRPr>
          </a:p>
          <a:p>
            <a:pPr eaLnBrk="1" hangingPunct="1">
              <a:spcBef>
                <a:spcPts val="0"/>
              </a:spcBef>
            </a:pPr>
            <a:endParaRPr lang="en-US" sz="3600" dirty="0" smtClean="0">
              <a:latin typeface="Arial" charset="0"/>
            </a:endParaRPr>
          </a:p>
          <a:p>
            <a:pPr eaLnBrk="1" hangingPunct="1">
              <a:spcBef>
                <a:spcPts val="0"/>
              </a:spcBef>
            </a:pPr>
            <a:endParaRPr lang="en-US" sz="3600" dirty="0">
              <a:latin typeface="Arial" charset="0"/>
            </a:endParaRPr>
          </a:p>
          <a:p>
            <a:pPr eaLnBrk="1" hangingPunct="1">
              <a:spcBef>
                <a:spcPts val="0"/>
              </a:spcBef>
            </a:pPr>
            <a:r>
              <a:rPr lang="en-US" sz="3600" dirty="0" smtClean="0">
                <a:latin typeface="Arial" charset="0"/>
              </a:rPr>
              <a:t>The mail service had become</a:t>
            </a:r>
          </a:p>
          <a:p>
            <a:pPr eaLnBrk="1" hangingPunct="1">
              <a:spcBef>
                <a:spcPts val="0"/>
              </a:spcBef>
            </a:pPr>
            <a:r>
              <a:rPr lang="en-US" sz="3600" dirty="0" smtClean="0">
                <a:latin typeface="Arial" charset="0"/>
              </a:rPr>
              <a:t> the backbone of trade and commerce.</a:t>
            </a:r>
          </a:p>
          <a:p>
            <a:pPr eaLnBrk="1" hangingPunct="1">
              <a:spcBef>
                <a:spcPts val="0"/>
              </a:spcBef>
            </a:pPr>
            <a:endParaRPr lang="en-US" sz="3600" dirty="0">
              <a:latin typeface="Arial" charset="0"/>
            </a:endParaRPr>
          </a:p>
          <a:p>
            <a:pPr eaLnBrk="1" hangingPunct="1">
              <a:spcBef>
                <a:spcPts val="0"/>
              </a:spcBef>
            </a:pPr>
            <a:endParaRPr lang="en-US" sz="3600" dirty="0" smtClean="0">
              <a:latin typeface="Arial" charset="0"/>
            </a:endParaRPr>
          </a:p>
          <a:p>
            <a:pPr eaLnBrk="1" hangingPunct="1">
              <a:spcBef>
                <a:spcPts val="0"/>
              </a:spcBef>
            </a:pPr>
            <a:endParaRPr lang="en-US" sz="3600" dirty="0" smtClean="0">
              <a:latin typeface="Arial" charset="0"/>
            </a:endParaRPr>
          </a:p>
        </p:txBody>
      </p:sp>
    </p:spTree>
    <p:extLst>
      <p:ext uri="{BB962C8B-B14F-4D97-AF65-F5344CB8AC3E}">
        <p14:creationId xmlns:p14="http://schemas.microsoft.com/office/powerpoint/2010/main" val="1458362705"/>
      </p:ext>
    </p:extLst>
  </p:cSld>
  <p:clrMapOvr>
    <a:masterClrMapping/>
  </p:clrMapOvr>
  <p:transition advTm="14337"/>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subTitle" idx="1"/>
          </p:nvPr>
        </p:nvSpPr>
        <p:spPr>
          <a:xfrm>
            <a:off x="228600" y="228600"/>
            <a:ext cx="8610600" cy="6400800"/>
          </a:xfrm>
        </p:spPr>
        <p:txBody>
          <a:bodyPr/>
          <a:lstStyle/>
          <a:p>
            <a:pPr algn="just" eaLnBrk="1" hangingPunct="1"/>
            <a:endParaRPr lang="en-US" sz="2800" dirty="0" smtClean="0">
              <a:latin typeface="Arial" charset="0"/>
            </a:endParaRPr>
          </a:p>
          <a:p>
            <a:pPr algn="just" eaLnBrk="1" hangingPunct="1"/>
            <a:endParaRPr lang="en-US" sz="2800" dirty="0">
              <a:latin typeface="Arial" charset="0"/>
            </a:endParaRPr>
          </a:p>
          <a:p>
            <a:pPr eaLnBrk="1" hangingPunct="1">
              <a:spcBef>
                <a:spcPts val="0"/>
              </a:spcBef>
            </a:pPr>
            <a:endParaRPr lang="en-US" sz="3600" dirty="0" smtClean="0">
              <a:latin typeface="Arial" charset="0"/>
            </a:endParaRPr>
          </a:p>
          <a:p>
            <a:pPr eaLnBrk="1" hangingPunct="1">
              <a:spcBef>
                <a:spcPts val="0"/>
              </a:spcBef>
            </a:pPr>
            <a:r>
              <a:rPr lang="en-US" sz="3600" dirty="0" smtClean="0">
                <a:latin typeface="Arial" charset="0"/>
              </a:rPr>
              <a:t>The acceptor had the proof</a:t>
            </a:r>
          </a:p>
          <a:p>
            <a:pPr eaLnBrk="1" hangingPunct="1">
              <a:spcBef>
                <a:spcPts val="0"/>
              </a:spcBef>
            </a:pPr>
            <a:r>
              <a:rPr lang="en-US" sz="3600" dirty="0" smtClean="0">
                <a:latin typeface="Arial" charset="0"/>
              </a:rPr>
              <a:t> of having sent a letter</a:t>
            </a:r>
          </a:p>
          <a:p>
            <a:pPr eaLnBrk="1" hangingPunct="1">
              <a:spcBef>
                <a:spcPts val="0"/>
              </a:spcBef>
            </a:pPr>
            <a:r>
              <a:rPr lang="en-US" sz="3600" dirty="0" smtClean="0">
                <a:latin typeface="Arial" charset="0"/>
              </a:rPr>
              <a:t> with a horseman and </a:t>
            </a:r>
          </a:p>
          <a:p>
            <a:pPr eaLnBrk="1" hangingPunct="1">
              <a:spcBef>
                <a:spcPts val="0"/>
              </a:spcBef>
            </a:pPr>
            <a:r>
              <a:rPr lang="en-US" sz="3600" dirty="0" smtClean="0">
                <a:latin typeface="Arial" charset="0"/>
              </a:rPr>
              <a:t>having paid him for it.</a:t>
            </a:r>
          </a:p>
        </p:txBody>
      </p:sp>
    </p:spTree>
    <p:extLst>
      <p:ext uri="{BB962C8B-B14F-4D97-AF65-F5344CB8AC3E}">
        <p14:creationId xmlns:p14="http://schemas.microsoft.com/office/powerpoint/2010/main" val="2165986063"/>
      </p:ext>
    </p:extLst>
  </p:cSld>
  <p:clrMapOvr>
    <a:masterClrMapping/>
  </p:clrMapOvr>
  <p:transition advTm="14337"/>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457200" y="914400"/>
            <a:ext cx="8382000" cy="5715000"/>
          </a:xfrm>
        </p:spPr>
        <p:txBody>
          <a:bodyPr/>
          <a:lstStyle/>
          <a:p>
            <a:pPr algn="just" eaLnBrk="1" hangingPunct="1">
              <a:lnSpc>
                <a:spcPct val="90000"/>
              </a:lnSpc>
            </a:pPr>
            <a:endParaRPr lang="en-US" sz="2800" dirty="0" smtClean="0">
              <a:latin typeface="Arial" charset="0"/>
            </a:endParaRPr>
          </a:p>
          <a:p>
            <a:pPr eaLnBrk="1" hangingPunct="1">
              <a:spcBef>
                <a:spcPts val="0"/>
              </a:spcBef>
            </a:pPr>
            <a:r>
              <a:rPr lang="en-US" sz="4000" dirty="0" smtClean="0">
                <a:latin typeface="Arial" charset="0"/>
              </a:rPr>
              <a:t>Contracting parties  </a:t>
            </a:r>
          </a:p>
          <a:p>
            <a:pPr eaLnBrk="1" hangingPunct="1">
              <a:spcBef>
                <a:spcPts val="0"/>
              </a:spcBef>
            </a:pPr>
            <a:r>
              <a:rPr lang="en-US" sz="4000" dirty="0" smtClean="0">
                <a:latin typeface="Arial" charset="0"/>
              </a:rPr>
              <a:t>develop a dispute.</a:t>
            </a:r>
          </a:p>
          <a:p>
            <a:pPr eaLnBrk="1" hangingPunct="1">
              <a:spcBef>
                <a:spcPts val="0"/>
              </a:spcBef>
            </a:pPr>
            <a:endParaRPr lang="en-US" sz="4000" dirty="0" smtClean="0">
              <a:latin typeface="Arial" charset="0"/>
            </a:endParaRPr>
          </a:p>
          <a:p>
            <a:pPr eaLnBrk="1" hangingPunct="1">
              <a:spcBef>
                <a:spcPts val="0"/>
              </a:spcBef>
            </a:pPr>
            <a:r>
              <a:rPr lang="en-US" sz="4000" dirty="0" smtClean="0">
                <a:latin typeface="Arial" charset="0"/>
              </a:rPr>
              <a:t>Which court should</a:t>
            </a:r>
          </a:p>
          <a:p>
            <a:pPr eaLnBrk="1" hangingPunct="1">
              <a:spcBef>
                <a:spcPts val="0"/>
              </a:spcBef>
            </a:pPr>
            <a:r>
              <a:rPr lang="en-US" sz="4000" dirty="0" smtClean="0">
                <a:latin typeface="Arial" charset="0"/>
              </a:rPr>
              <a:t> they go to?</a:t>
            </a:r>
          </a:p>
          <a:p>
            <a:pPr algn="just" eaLnBrk="1" hangingPunct="1">
              <a:lnSpc>
                <a:spcPct val="90000"/>
              </a:lnSpc>
            </a:pPr>
            <a:endParaRPr lang="en-US" sz="2800" dirty="0" smtClean="0">
              <a:latin typeface="Arial" charset="0"/>
            </a:endParaRPr>
          </a:p>
          <a:p>
            <a:pPr algn="just" eaLnBrk="1" hangingPunct="1">
              <a:lnSpc>
                <a:spcPct val="90000"/>
              </a:lnSpc>
            </a:pPr>
            <a:endParaRPr lang="en-US" dirty="0" smtClean="0">
              <a:latin typeface="Arial" charset="0"/>
            </a:endParaRPr>
          </a:p>
          <a:p>
            <a:pPr algn="just" eaLnBrk="1" hangingPunct="1">
              <a:lnSpc>
                <a:spcPct val="90000"/>
              </a:lnSpc>
            </a:pPr>
            <a:r>
              <a:rPr lang="en-US" dirty="0" smtClean="0">
                <a:latin typeface="Arial" charset="0"/>
              </a:rPr>
              <a:t> </a:t>
            </a:r>
          </a:p>
        </p:txBody>
      </p:sp>
    </p:spTree>
  </p:cSld>
  <p:clrMapOvr>
    <a:masterClrMapping/>
  </p:clrMapOvr>
  <p:transition advTm="19983"/>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type="subTitle" idx="1"/>
          </p:nvPr>
        </p:nvSpPr>
        <p:spPr>
          <a:xfrm>
            <a:off x="381000" y="381000"/>
            <a:ext cx="8458200" cy="6248400"/>
          </a:xfrm>
        </p:spPr>
        <p:txBody>
          <a:bodyPr/>
          <a:lstStyle/>
          <a:p>
            <a:pPr eaLnBrk="1" hangingPunct="1">
              <a:lnSpc>
                <a:spcPct val="90000"/>
              </a:lnSpc>
            </a:pPr>
            <a:endParaRPr lang="en-US" sz="2800" dirty="0" smtClean="0">
              <a:latin typeface="Arial" charset="0"/>
            </a:endParaRPr>
          </a:p>
          <a:p>
            <a:pPr eaLnBrk="1" hangingPunct="1">
              <a:spcBef>
                <a:spcPts val="0"/>
              </a:spcBef>
            </a:pPr>
            <a:r>
              <a:rPr lang="en-US" sz="4000" dirty="0" smtClean="0">
                <a:latin typeface="Arial" charset="0"/>
              </a:rPr>
              <a:t>For these practical reasons, </a:t>
            </a:r>
          </a:p>
          <a:p>
            <a:pPr eaLnBrk="1" hangingPunct="1">
              <a:spcBef>
                <a:spcPts val="0"/>
              </a:spcBef>
            </a:pPr>
            <a:r>
              <a:rPr lang="en-US" sz="4000" dirty="0" smtClean="0">
                <a:latin typeface="Arial" charset="0"/>
              </a:rPr>
              <a:t>the courts made an exception that:</a:t>
            </a:r>
          </a:p>
          <a:p>
            <a:pPr algn="just" eaLnBrk="1" hangingPunct="1">
              <a:spcBef>
                <a:spcPts val="0"/>
              </a:spcBef>
            </a:pPr>
            <a:endParaRPr lang="en-US" sz="4000" dirty="0" smtClean="0">
              <a:latin typeface="Arial" charset="0"/>
            </a:endParaRPr>
          </a:p>
          <a:p>
            <a:pPr eaLnBrk="1" hangingPunct="1">
              <a:spcBef>
                <a:spcPts val="0"/>
              </a:spcBef>
            </a:pPr>
            <a:endParaRPr lang="en-US" sz="4000" dirty="0" smtClean="0">
              <a:latin typeface="Arial" charset="0"/>
            </a:endParaRPr>
          </a:p>
          <a:p>
            <a:pPr eaLnBrk="1" hangingPunct="1">
              <a:spcBef>
                <a:spcPts val="0"/>
              </a:spcBef>
            </a:pPr>
            <a:r>
              <a:rPr lang="en-US" sz="4000" dirty="0" smtClean="0">
                <a:latin typeface="Arial" charset="0"/>
              </a:rPr>
              <a:t> in communication by post, </a:t>
            </a:r>
          </a:p>
          <a:p>
            <a:pPr eaLnBrk="1" hangingPunct="1">
              <a:spcBef>
                <a:spcPts val="0"/>
              </a:spcBef>
            </a:pPr>
            <a:r>
              <a:rPr lang="en-US" sz="4000" dirty="0" smtClean="0">
                <a:latin typeface="Arial" charset="0"/>
              </a:rPr>
              <a:t>an agreement is made where </a:t>
            </a:r>
          </a:p>
          <a:p>
            <a:pPr eaLnBrk="1" hangingPunct="1">
              <a:spcBef>
                <a:spcPts val="0"/>
              </a:spcBef>
            </a:pPr>
            <a:r>
              <a:rPr lang="en-US" sz="4000" dirty="0" smtClean="0">
                <a:latin typeface="Arial" charset="0"/>
              </a:rPr>
              <a:t>the acceptance letter is posted. </a:t>
            </a:r>
          </a:p>
        </p:txBody>
      </p:sp>
    </p:spTree>
  </p:cSld>
  <p:clrMapOvr>
    <a:masterClrMapping/>
  </p:clrMapOvr>
  <p:transition advTm="14414"/>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3"/>
          <p:cNvSpPr>
            <a:spLocks noGrp="1" noChangeArrowheads="1"/>
          </p:cNvSpPr>
          <p:nvPr>
            <p:ph type="subTitle" idx="1"/>
          </p:nvPr>
        </p:nvSpPr>
        <p:spPr>
          <a:xfrm>
            <a:off x="152400" y="76200"/>
            <a:ext cx="8915400" cy="6553200"/>
          </a:xfrm>
        </p:spPr>
        <p:txBody>
          <a:bodyPr/>
          <a:lstStyle/>
          <a:p>
            <a:pPr algn="just" eaLnBrk="1" hangingPunct="1"/>
            <a:endParaRPr lang="en-US" altLang="en-US" dirty="0" smtClean="0">
              <a:latin typeface="Arial" charset="0"/>
            </a:endParaRPr>
          </a:p>
          <a:p>
            <a:pPr algn="just" eaLnBrk="1" hangingPunct="1">
              <a:lnSpc>
                <a:spcPct val="90000"/>
              </a:lnSpc>
            </a:pPr>
            <a:endParaRPr lang="en-US" altLang="en-US" dirty="0" smtClean="0">
              <a:latin typeface="Arial" charset="0"/>
            </a:endParaRPr>
          </a:p>
        </p:txBody>
      </p:sp>
      <p:pic>
        <p:nvPicPr>
          <p:cNvPr id="122883" name="Picture 4" descr="C:\Users\Akhil\Pictures\People talking\p1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447800"/>
            <a:ext cx="21701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Picture 5" descr="C:\Users\Akhil\Pictures\People talking\p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1447800"/>
            <a:ext cx="20685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urved Up Arrow 1"/>
          <p:cNvSpPr/>
          <p:nvPr/>
        </p:nvSpPr>
        <p:spPr>
          <a:xfrm>
            <a:off x="2057400" y="3200400"/>
            <a:ext cx="5246688" cy="73183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solidFill>
                <a:schemeClr val="tx1"/>
              </a:solidFill>
            </a:endParaRPr>
          </a:p>
        </p:txBody>
      </p:sp>
      <p:pic>
        <p:nvPicPr>
          <p:cNvPr id="8" name="Picture 2" descr="D:\Desktop\pictures\letter-envelope-clip-ar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5690" y="3868529"/>
            <a:ext cx="1004774" cy="79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D:\Desktop\pictures\letter-envelope-clip-ar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75355" y="1817944"/>
            <a:ext cx="1141790" cy="90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304800" y="641025"/>
            <a:ext cx="1524000"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err="1" smtClean="0"/>
              <a:t>Offeror</a:t>
            </a:r>
            <a:endParaRPr lang="en-US" altLang="en-US" sz="3200" dirty="0"/>
          </a:p>
        </p:txBody>
      </p:sp>
      <p:sp>
        <p:nvSpPr>
          <p:cNvPr id="13" name="TextBox 12"/>
          <p:cNvSpPr txBox="1">
            <a:spLocks noChangeArrowheads="1"/>
          </p:cNvSpPr>
          <p:nvPr/>
        </p:nvSpPr>
        <p:spPr bwMode="auto">
          <a:xfrm>
            <a:off x="6934200" y="685800"/>
            <a:ext cx="1905000" cy="58477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Acceptor</a:t>
            </a:r>
            <a:endParaRPr lang="en-US" altLang="en-US" sz="3200" dirty="0"/>
          </a:p>
        </p:txBody>
      </p:sp>
      <p:sp>
        <p:nvSpPr>
          <p:cNvPr id="15" name="Left Arrow 14"/>
          <p:cNvSpPr/>
          <p:nvPr/>
        </p:nvSpPr>
        <p:spPr>
          <a:xfrm>
            <a:off x="4610100" y="2590800"/>
            <a:ext cx="2095500" cy="915988"/>
          </a:xfrm>
          <a:prstGeom prst="lef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2800" dirty="0"/>
              <a:t>Acceptance</a:t>
            </a:r>
          </a:p>
        </p:txBody>
      </p:sp>
      <p:sp>
        <p:nvSpPr>
          <p:cNvPr id="16" name="Right Arrow 15"/>
          <p:cNvSpPr>
            <a:spLocks noChangeAspect="1"/>
          </p:cNvSpPr>
          <p:nvPr/>
        </p:nvSpPr>
        <p:spPr>
          <a:xfrm>
            <a:off x="2865690" y="4572000"/>
            <a:ext cx="1495425" cy="61277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2800" dirty="0"/>
              <a:t>Offer</a:t>
            </a:r>
          </a:p>
        </p:txBody>
      </p:sp>
      <p:pic>
        <p:nvPicPr>
          <p:cNvPr id="17" name="Picture 2" descr="D:\Desktop\pictures\letter-envelope-clip-ar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5463" y="3581986"/>
            <a:ext cx="1004774" cy="792000"/>
          </a:xfrm>
          <a:prstGeom prst="rect">
            <a:avLst/>
          </a:prstGeom>
          <a:noFill/>
          <a:extLst>
            <a:ext uri="{909E8E84-426E-40DD-AFC4-6F175D3DCCD1}">
              <a14:hiddenFill xmlns:a14="http://schemas.microsoft.com/office/drawing/2010/main">
                <a:solidFill>
                  <a:srgbClr val="FFFFFF"/>
                </a:solidFill>
              </a14:hiddenFill>
            </a:ext>
          </a:extLst>
        </p:spPr>
      </p:pic>
      <p:sp>
        <p:nvSpPr>
          <p:cNvPr id="18" name="Left-Right Arrow 17"/>
          <p:cNvSpPr/>
          <p:nvPr/>
        </p:nvSpPr>
        <p:spPr>
          <a:xfrm>
            <a:off x="2667000" y="295800"/>
            <a:ext cx="3962400" cy="1548000"/>
          </a:xfrm>
          <a:prstGeom prst="lef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2800" dirty="0" smtClean="0"/>
              <a:t>Agreement, on posting of letter.</a:t>
            </a:r>
            <a:endParaRPr lang="en-IN" sz="2800" dirty="0"/>
          </a:p>
        </p:txBody>
      </p:sp>
    </p:spTree>
    <p:custDataLst>
      <p:tags r:id="rId1"/>
    </p:custDataLst>
    <p:extLst>
      <p:ext uri="{BB962C8B-B14F-4D97-AF65-F5344CB8AC3E}">
        <p14:creationId xmlns:p14="http://schemas.microsoft.com/office/powerpoint/2010/main" val="2558772493"/>
      </p:ext>
    </p:extLst>
  </p:cSld>
  <p:clrMapOvr>
    <a:masterClrMapping/>
  </p:clrMapOvr>
  <p:transition advTm="1375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dirty="0" smtClean="0">
              <a:latin typeface="Arial" charset="0"/>
            </a:endParaRPr>
          </a:p>
          <a:p>
            <a:pPr eaLnBrk="1" hangingPunct="1">
              <a:lnSpc>
                <a:spcPct val="90000"/>
              </a:lnSpc>
            </a:pPr>
            <a:endParaRPr lang="en-US" sz="4000" dirty="0" smtClean="0">
              <a:latin typeface="Arial" charset="0"/>
            </a:endParaRPr>
          </a:p>
          <a:p>
            <a:pPr eaLnBrk="1" hangingPunct="1">
              <a:spcBef>
                <a:spcPts val="0"/>
              </a:spcBef>
            </a:pPr>
            <a:r>
              <a:rPr lang="en-US" sz="4000" dirty="0" smtClean="0">
                <a:latin typeface="Arial" charset="0"/>
              </a:rPr>
              <a:t>And then, new modes</a:t>
            </a:r>
          </a:p>
          <a:p>
            <a:pPr eaLnBrk="1" hangingPunct="1">
              <a:spcBef>
                <a:spcPts val="0"/>
              </a:spcBef>
            </a:pPr>
            <a:r>
              <a:rPr lang="en-US" sz="4000" dirty="0" smtClean="0">
                <a:latin typeface="Arial" charset="0"/>
              </a:rPr>
              <a:t> of communication developed.</a:t>
            </a:r>
          </a:p>
        </p:txBody>
      </p:sp>
    </p:spTree>
    <p:extLst>
      <p:ext uri="{BB962C8B-B14F-4D97-AF65-F5344CB8AC3E}">
        <p14:creationId xmlns:p14="http://schemas.microsoft.com/office/powerpoint/2010/main" val="41542037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IN" dirty="0"/>
          </a:p>
        </p:txBody>
      </p:sp>
      <p:sp>
        <p:nvSpPr>
          <p:cNvPr id="3" name="Subtitle 2"/>
          <p:cNvSpPr>
            <a:spLocks noGrp="1"/>
          </p:cNvSpPr>
          <p:nvPr>
            <p:ph type="subTitle" idx="1"/>
          </p:nvPr>
        </p:nvSpPr>
        <p:spPr/>
        <p:txBody>
          <a:bodyPr/>
          <a:lstStyle/>
          <a:p>
            <a:endParaRPr lang="en-IN"/>
          </a:p>
        </p:txBody>
      </p:sp>
      <p:pic>
        <p:nvPicPr>
          <p:cNvPr id="1026" name="Picture 2" descr="C:\Users\Akhil\Desktop\pics\Swiss_Army_Telegraph_Key.jpeg"/>
          <p:cNvPicPr>
            <a:picLocks noChangeAspect="1" noChangeArrowheads="1"/>
          </p:cNvPicPr>
          <p:nvPr/>
        </p:nvPicPr>
        <p:blipFill>
          <a:blip r:embed="rId2" cstate="print"/>
          <a:srcRect/>
          <a:stretch>
            <a:fillRect/>
          </a:stretch>
        </p:blipFill>
        <p:spPr bwMode="auto">
          <a:xfrm>
            <a:off x="0" y="1196752"/>
            <a:ext cx="9497372" cy="514800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subTitle" idx="1"/>
          </p:nvPr>
        </p:nvSpPr>
        <p:spPr>
          <a:xfrm>
            <a:off x="457200" y="304800"/>
            <a:ext cx="8382000" cy="6324600"/>
          </a:xfrm>
        </p:spPr>
        <p:txBody>
          <a:bodyPr/>
          <a:lstStyle/>
          <a:p>
            <a:pPr algn="just" eaLnBrk="1" hangingPunct="1">
              <a:lnSpc>
                <a:spcPct val="90000"/>
              </a:lnSpc>
            </a:pPr>
            <a:endParaRPr lang="en-US" dirty="0" smtClean="0">
              <a:latin typeface="Arial" charset="0"/>
            </a:endParaRPr>
          </a:p>
        </p:txBody>
      </p:sp>
      <p:pic>
        <p:nvPicPr>
          <p:cNvPr id="51202" name="Picture 2" descr="http://www.theoldtelephone.co.uk/images/Danish/D08%20head_on_2.jpg"/>
          <p:cNvPicPr>
            <a:picLocks noChangeAspect="1" noChangeArrowheads="1"/>
          </p:cNvPicPr>
          <p:nvPr/>
        </p:nvPicPr>
        <p:blipFill>
          <a:blip r:embed="rId2" cstate="print"/>
          <a:srcRect/>
          <a:stretch>
            <a:fillRect/>
          </a:stretch>
        </p:blipFill>
        <p:spPr bwMode="auto">
          <a:xfrm>
            <a:off x="457200" y="1371600"/>
            <a:ext cx="7232292" cy="4824000"/>
          </a:xfrm>
          <a:prstGeom prst="rect">
            <a:avLst/>
          </a:prstGeom>
          <a:noFill/>
        </p:spPr>
      </p:pic>
    </p:spTree>
  </p:cSld>
  <p:clrMapOvr>
    <a:masterClrMapping/>
  </p:clrMapOvr>
  <p:transition advTm="5101"/>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3074" name="Picture 2" descr="C:\Users\Akhil\Desktop\pics\Telephones-1.jpg"/>
          <p:cNvPicPr>
            <a:picLocks noChangeAspect="1" noChangeArrowheads="1"/>
          </p:cNvPicPr>
          <p:nvPr/>
        </p:nvPicPr>
        <p:blipFill>
          <a:blip r:embed="rId2" cstate="print"/>
          <a:srcRect/>
          <a:stretch>
            <a:fillRect/>
          </a:stretch>
        </p:blipFill>
        <p:spPr bwMode="auto">
          <a:xfrm>
            <a:off x="0" y="0"/>
            <a:ext cx="9312000" cy="69840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026" name="Picture 2" descr="C:\Users\Akhil\Desktop\pics\2418855117_c3398e8f82_b.jpg"/>
          <p:cNvPicPr>
            <a:picLocks noChangeAspect="1" noChangeArrowheads="1"/>
          </p:cNvPicPr>
          <p:nvPr/>
        </p:nvPicPr>
        <p:blipFill>
          <a:blip r:embed="rId2" cstate="print"/>
          <a:srcRect/>
          <a:stretch>
            <a:fillRect/>
          </a:stretch>
        </p:blipFill>
        <p:spPr bwMode="auto">
          <a:xfrm>
            <a:off x="0" y="0"/>
            <a:ext cx="9360000" cy="7020000"/>
          </a:xfrm>
          <a:prstGeom prst="rect">
            <a:avLst/>
          </a:prstGeom>
          <a:noFill/>
        </p:spPr>
      </p:pic>
      <p:sp>
        <p:nvSpPr>
          <p:cNvPr id="5" name="TextBox 4"/>
          <p:cNvSpPr txBox="1">
            <a:spLocks noChangeArrowheads="1"/>
          </p:cNvSpPr>
          <p:nvPr/>
        </p:nvSpPr>
        <p:spPr bwMode="auto">
          <a:xfrm>
            <a:off x="3733800" y="2514600"/>
            <a:ext cx="1143000" cy="584775"/>
          </a:xfrm>
          <a:prstGeom prst="rect">
            <a:avLst/>
          </a:prstGeom>
          <a:no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Telex</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2050" name="Picture 2" descr="C:\Users\Akhil\Desktop\pics\Muirhead_fax_machine_-_MfK_Bern.jpg"/>
          <p:cNvPicPr>
            <a:picLocks noChangeAspect="1" noChangeArrowheads="1"/>
          </p:cNvPicPr>
          <p:nvPr/>
        </p:nvPicPr>
        <p:blipFill>
          <a:blip r:embed="rId2" cstate="print"/>
          <a:srcRect/>
          <a:stretch>
            <a:fillRect/>
          </a:stretch>
        </p:blipFill>
        <p:spPr bwMode="auto">
          <a:xfrm>
            <a:off x="0" y="0"/>
            <a:ext cx="9374067" cy="7128000"/>
          </a:xfrm>
          <a:prstGeom prst="rect">
            <a:avLst/>
          </a:prstGeom>
          <a:noFill/>
        </p:spPr>
      </p:pic>
      <p:sp>
        <p:nvSpPr>
          <p:cNvPr id="5" name="TextBox 4"/>
          <p:cNvSpPr txBox="1">
            <a:spLocks noChangeArrowheads="1"/>
          </p:cNvSpPr>
          <p:nvPr/>
        </p:nvSpPr>
        <p:spPr bwMode="auto">
          <a:xfrm>
            <a:off x="3962400" y="3429000"/>
            <a:ext cx="1143000" cy="584775"/>
          </a:xfrm>
          <a:prstGeom prst="rect">
            <a:avLst/>
          </a:prstGeom>
          <a:noFill/>
          <a:ln>
            <a:noFill/>
          </a:ln>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smtClean="0"/>
              <a:t>Fax</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152400"/>
            <a:ext cx="7924800" cy="609600"/>
          </a:xfrm>
        </p:spPr>
        <p:txBody>
          <a:bodyPr/>
          <a:lstStyle/>
          <a:p>
            <a:pPr eaLnBrk="1" hangingPunct="1"/>
            <a:r>
              <a:rPr lang="en-IN" sz="4000" smtClean="0">
                <a:latin typeface="Arial" charset="0"/>
              </a:rPr>
              <a:t>Extension of the law</a:t>
            </a:r>
          </a:p>
        </p:txBody>
      </p:sp>
      <p:sp>
        <p:nvSpPr>
          <p:cNvPr id="23555" name="Rectangle 3"/>
          <p:cNvSpPr>
            <a:spLocks noGrp="1" noChangeArrowheads="1"/>
          </p:cNvSpPr>
          <p:nvPr>
            <p:ph type="subTitle" idx="1"/>
          </p:nvPr>
        </p:nvSpPr>
        <p:spPr>
          <a:xfrm>
            <a:off x="457200" y="1066800"/>
            <a:ext cx="8382000" cy="5562600"/>
          </a:xfrm>
        </p:spPr>
        <p:txBody>
          <a:bodyPr/>
          <a:lstStyle/>
          <a:p>
            <a:pPr algn="just" eaLnBrk="1" hangingPunct="1">
              <a:spcBef>
                <a:spcPts val="0"/>
              </a:spcBef>
            </a:pPr>
            <a:r>
              <a:rPr lang="en-US" dirty="0" smtClean="0">
                <a:latin typeface="Arial" charset="0"/>
                <a:cs typeface="Arial" charset="0"/>
              </a:rPr>
              <a:t>The law was extended to the new modes of communication.</a:t>
            </a:r>
          </a:p>
          <a:p>
            <a:pPr algn="just" eaLnBrk="1" hangingPunct="1">
              <a:spcBef>
                <a:spcPts val="0"/>
              </a:spcBef>
            </a:pPr>
            <a:endParaRPr lang="en-IN" dirty="0" smtClean="0">
              <a:latin typeface="Arial" charset="0"/>
              <a:cs typeface="Arial" charset="0"/>
            </a:endParaRPr>
          </a:p>
          <a:p>
            <a:pPr algn="just" eaLnBrk="1" hangingPunct="1">
              <a:spcBef>
                <a:spcPts val="0"/>
              </a:spcBef>
            </a:pPr>
            <a:r>
              <a:rPr lang="en-IN" dirty="0" smtClean="0">
                <a:latin typeface="Arial" charset="0"/>
                <a:cs typeface="Arial" charset="0"/>
              </a:rPr>
              <a:t>If the mode of communication was post like, where the communication was discrete and came and sat at the site of the other party, the postal rule applied. </a:t>
            </a:r>
          </a:p>
          <a:p>
            <a:pPr algn="just" eaLnBrk="1" hangingPunct="1">
              <a:spcBef>
                <a:spcPts val="0"/>
              </a:spcBef>
            </a:pPr>
            <a:endParaRPr lang="en-IN" dirty="0" smtClean="0">
              <a:latin typeface="Arial" charset="0"/>
              <a:cs typeface="Arial" charset="0"/>
            </a:endParaRPr>
          </a:p>
          <a:p>
            <a:pPr algn="just" eaLnBrk="1" hangingPunct="1">
              <a:spcBef>
                <a:spcPts val="0"/>
              </a:spcBef>
            </a:pPr>
            <a:r>
              <a:rPr lang="en-IN" dirty="0" smtClean="0">
                <a:latin typeface="Arial" charset="0"/>
                <a:cs typeface="Arial" charset="0"/>
              </a:rPr>
              <a:t>If the mode of communication was spontaneous and dialogic, the standard logical rule applied.</a:t>
            </a:r>
            <a:endParaRPr lang="en-US" dirty="0" smtClean="0">
              <a:latin typeface="Arial" charset="0"/>
              <a:cs typeface="Arial" charset="0"/>
            </a:endParaRPr>
          </a:p>
        </p:txBody>
      </p:sp>
    </p:spTree>
  </p:cSld>
  <p:clrMapOvr>
    <a:masterClrMapping/>
  </p:clrMapOvr>
  <p:transition advTm="20311"/>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nt-Up Arrow 5"/>
          <p:cNvSpPr/>
          <p:nvPr/>
        </p:nvSpPr>
        <p:spPr>
          <a:xfrm rot="10800000" flipH="1">
            <a:off x="6172200" y="304800"/>
            <a:ext cx="1905000" cy="838200"/>
          </a:xfrm>
          <a:prstGeom prst="bentUpArrow">
            <a:avLst>
              <a:gd name="adj1" fmla="val 15781"/>
              <a:gd name="adj2" fmla="val 188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rgbClr val="FFFFFF"/>
              </a:solidFill>
            </a:endParaRPr>
          </a:p>
        </p:txBody>
      </p:sp>
      <p:sp>
        <p:nvSpPr>
          <p:cNvPr id="2" name="Title 1"/>
          <p:cNvSpPr>
            <a:spLocks noGrp="1"/>
          </p:cNvSpPr>
          <p:nvPr>
            <p:ph type="title"/>
          </p:nvPr>
        </p:nvSpPr>
        <p:spPr>
          <a:xfrm>
            <a:off x="2895600" y="76200"/>
            <a:ext cx="3276600" cy="1295400"/>
          </a:xfrm>
          <a:solidFill>
            <a:schemeClr val="bg1">
              <a:lumMod val="50000"/>
            </a:schemeClr>
          </a:solidFill>
          <a:ln>
            <a:solidFill>
              <a:schemeClr val="tx1"/>
            </a:solidFill>
          </a:ln>
        </p:spPr>
        <p:txBody>
          <a:bodyPr/>
          <a:lstStyle/>
          <a:p>
            <a:pPr>
              <a:defRPr/>
            </a:pPr>
            <a:r>
              <a:rPr lang="en-IN" sz="3600" dirty="0" smtClean="0"/>
              <a:t>Modes of Communication</a:t>
            </a:r>
            <a:endParaRPr lang="en-IN" sz="3600" dirty="0"/>
          </a:p>
        </p:txBody>
      </p:sp>
      <p:sp>
        <p:nvSpPr>
          <p:cNvPr id="5" name="Bent-Up Arrow 4"/>
          <p:cNvSpPr/>
          <p:nvPr/>
        </p:nvSpPr>
        <p:spPr>
          <a:xfrm rot="10800000">
            <a:off x="914400" y="381000"/>
            <a:ext cx="1905000" cy="914400"/>
          </a:xfrm>
          <a:prstGeom prst="bentUpArrow">
            <a:avLst>
              <a:gd name="adj1" fmla="val 15141"/>
              <a:gd name="adj2" fmla="val 172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dirty="0">
              <a:solidFill>
                <a:srgbClr val="FFFFFF"/>
              </a:solidFill>
            </a:endParaRPr>
          </a:p>
        </p:txBody>
      </p:sp>
      <p:sp>
        <p:nvSpPr>
          <p:cNvPr id="11" name="Rectangle 10"/>
          <p:cNvSpPr/>
          <p:nvPr/>
        </p:nvSpPr>
        <p:spPr>
          <a:xfrm>
            <a:off x="91155" y="1803162"/>
            <a:ext cx="3733800" cy="1244837"/>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4000" dirty="0" smtClean="0">
                <a:solidFill>
                  <a:srgbClr val="FFFFFF"/>
                </a:solidFill>
              </a:rPr>
              <a:t>Spontaneous and Dialogic</a:t>
            </a:r>
            <a:endParaRPr lang="en-US" sz="4000" dirty="0">
              <a:solidFill>
                <a:srgbClr val="FFFFFF"/>
              </a:solidFill>
            </a:endParaRPr>
          </a:p>
        </p:txBody>
      </p:sp>
      <p:sp>
        <p:nvSpPr>
          <p:cNvPr id="16" name="Down Arrow 15"/>
          <p:cNvSpPr/>
          <p:nvPr/>
        </p:nvSpPr>
        <p:spPr>
          <a:xfrm>
            <a:off x="1653255" y="3472797"/>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rgbClr val="FFFFFF"/>
              </a:solidFill>
            </a:endParaRPr>
          </a:p>
        </p:txBody>
      </p:sp>
      <p:sp>
        <p:nvSpPr>
          <p:cNvPr id="19" name="Rectangle 18"/>
          <p:cNvSpPr/>
          <p:nvPr/>
        </p:nvSpPr>
        <p:spPr>
          <a:xfrm>
            <a:off x="222190" y="4419600"/>
            <a:ext cx="4038600" cy="1752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3600" dirty="0" smtClean="0">
                <a:solidFill>
                  <a:srgbClr val="FFFFFF"/>
                </a:solidFill>
              </a:rPr>
              <a:t>Logical Rule</a:t>
            </a:r>
            <a:endParaRPr lang="en-IN" sz="3600" dirty="0">
              <a:solidFill>
                <a:srgbClr val="FFFFFF"/>
              </a:solidFill>
            </a:endParaRPr>
          </a:p>
        </p:txBody>
      </p:sp>
      <p:sp>
        <p:nvSpPr>
          <p:cNvPr id="48" name="Rectangle 47"/>
          <p:cNvSpPr/>
          <p:nvPr/>
        </p:nvSpPr>
        <p:spPr>
          <a:xfrm>
            <a:off x="4953000" y="1828800"/>
            <a:ext cx="3733800" cy="10668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smtClean="0">
                <a:solidFill>
                  <a:srgbClr val="FFFFFF"/>
                </a:solidFill>
              </a:rPr>
              <a:t>Discrete and post like</a:t>
            </a:r>
            <a:endParaRPr lang="en-US" sz="3600" dirty="0">
              <a:solidFill>
                <a:srgbClr val="FFFFFF"/>
              </a:solidFill>
            </a:endParaRPr>
          </a:p>
        </p:txBody>
      </p:sp>
      <p:sp>
        <p:nvSpPr>
          <p:cNvPr id="49" name="Down Arrow 48"/>
          <p:cNvSpPr/>
          <p:nvPr/>
        </p:nvSpPr>
        <p:spPr>
          <a:xfrm>
            <a:off x="7124700" y="3733800"/>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solidFill>
                <a:srgbClr val="FFFFFF"/>
              </a:solidFill>
            </a:endParaRPr>
          </a:p>
        </p:txBody>
      </p:sp>
      <p:sp>
        <p:nvSpPr>
          <p:cNvPr id="50" name="Rectangle 49"/>
          <p:cNvSpPr/>
          <p:nvPr/>
        </p:nvSpPr>
        <p:spPr>
          <a:xfrm>
            <a:off x="4800600" y="4610100"/>
            <a:ext cx="4038600" cy="17145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IN" sz="3600" dirty="0" smtClean="0">
                <a:solidFill>
                  <a:srgbClr val="FFFFFF"/>
                </a:solidFill>
              </a:rPr>
              <a:t>Postal Rule</a:t>
            </a:r>
            <a:endParaRPr lang="en-IN" sz="3600" dirty="0">
              <a:solidFill>
                <a:srgbClr val="FFFFFF"/>
              </a:solidFill>
            </a:endParaRPr>
          </a:p>
        </p:txBody>
      </p:sp>
    </p:spTree>
    <p:custDataLst>
      <p:tags r:id="rId1"/>
    </p:custDataLst>
    <p:extLst>
      <p:ext uri="{BB962C8B-B14F-4D97-AF65-F5344CB8AC3E}">
        <p14:creationId xmlns:p14="http://schemas.microsoft.com/office/powerpoint/2010/main" val="4112194175"/>
      </p:ext>
    </p:extLst>
  </p:cSld>
  <p:clrMapOvr>
    <a:masterClrMapping/>
  </p:clrMapOvr>
  <p:transition spd="slow" advTm="7469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Right)">
                                      <p:cBhvr>
                                        <p:cTn id="10" dur="500"/>
                                        <p:tgtEl>
                                          <p:spTgt spid="6"/>
                                        </p:tgtEl>
                                      </p:cBhvr>
                                    </p:animEffect>
                                  </p:childTnLst>
                                </p:cTn>
                              </p:par>
                              <p:par>
                                <p:cTn id="11" presetID="18" presetClass="entr" presetSubtype="6"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trips(downRight)">
                                      <p:cBhvr>
                                        <p:cTn id="13" dur="500"/>
                                        <p:tgtEl>
                                          <p:spTgt spid="11"/>
                                        </p:tgtEl>
                                      </p:cBhvr>
                                    </p:animEffect>
                                  </p:childTnLst>
                                </p:cTn>
                              </p:par>
                            </p:childTnLst>
                          </p:cTn>
                        </p:par>
                        <p:par>
                          <p:cTn id="14" fill="hold" nodeType="afterGroup">
                            <p:stCondLst>
                              <p:cond delay="500"/>
                            </p:stCondLst>
                            <p:childTnLst>
                              <p:par>
                                <p:cTn id="15" presetID="18" presetClass="entr" presetSubtype="6" fill="hold" grpId="0"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strips(downRight)">
                                      <p:cBhvr>
                                        <p:cTn id="17" dur="500"/>
                                        <p:tgtEl>
                                          <p:spTgt spid="4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strips(downRight)">
                                      <p:cBhvr>
                                        <p:cTn id="25" dur="500"/>
                                        <p:tgtEl>
                                          <p:spTgt spid="1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blinds(horizontal)">
                                      <p:cBhvr>
                                        <p:cTn id="30" dur="500"/>
                                        <p:tgtEl>
                                          <p:spTgt spid="49"/>
                                        </p:tgtEl>
                                      </p:cBhvr>
                                    </p:animEffect>
                                  </p:childTnLst>
                                </p:cTn>
                              </p:par>
                              <p:par>
                                <p:cTn id="31" presetID="18" presetClass="entr" presetSubtype="6"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strips(downRight)">
                                      <p:cBhvr>
                                        <p:cTn id="3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animBg="1"/>
      <p:bldP spid="48" grpId="0" animBg="1"/>
      <p:bldP spid="49"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304800" y="457200"/>
            <a:ext cx="8534400" cy="6172200"/>
          </a:xfrm>
        </p:spPr>
        <p:txBody>
          <a:bodyPr/>
          <a:lstStyle/>
          <a:p>
            <a:pPr eaLnBrk="1" hangingPunct="1">
              <a:lnSpc>
                <a:spcPct val="90000"/>
              </a:lnSpc>
            </a:pPr>
            <a:r>
              <a:rPr lang="en-US" sz="3600" dirty="0" smtClean="0">
                <a:latin typeface="Arial" charset="0"/>
              </a:rPr>
              <a:t>The Civil Procedure Code answers:</a:t>
            </a:r>
          </a:p>
          <a:p>
            <a:pPr algn="just" eaLnBrk="1" hangingPunct="1">
              <a:lnSpc>
                <a:spcPct val="90000"/>
              </a:lnSpc>
            </a:pPr>
            <a:endParaRPr lang="en-US" dirty="0">
              <a:latin typeface="Arial" charset="0"/>
            </a:endParaRPr>
          </a:p>
          <a:p>
            <a:pPr algn="just" eaLnBrk="1" hangingPunct="1">
              <a:lnSpc>
                <a:spcPct val="90000"/>
              </a:lnSpc>
            </a:pPr>
            <a:endParaRPr lang="en-US" dirty="0" smtClean="0">
              <a:latin typeface="Arial" charset="0"/>
            </a:endParaRPr>
          </a:p>
          <a:p>
            <a:pPr marL="914400" lvl="1" indent="-457200" algn="just" eaLnBrk="1" hangingPunct="1">
              <a:spcBef>
                <a:spcPts val="0"/>
              </a:spcBef>
              <a:buFont typeface="Arial" panose="020B0604020202020204" pitchFamily="34" charset="0"/>
              <a:buChar char="•"/>
            </a:pPr>
            <a:r>
              <a:rPr lang="en-US" sz="3600" dirty="0" smtClean="0">
                <a:latin typeface="Arial" charset="0"/>
              </a:rPr>
              <a:t>where the contract was made, or</a:t>
            </a:r>
          </a:p>
          <a:p>
            <a:pPr lvl="1" algn="just" eaLnBrk="1" hangingPunct="1">
              <a:spcBef>
                <a:spcPts val="0"/>
              </a:spcBef>
              <a:buFont typeface="Arial" charset="0"/>
              <a:buChar char="•"/>
            </a:pPr>
            <a:endParaRPr lang="en-US" sz="3600" dirty="0" smtClean="0">
              <a:latin typeface="Arial" charset="0"/>
            </a:endParaRPr>
          </a:p>
          <a:p>
            <a:pPr lvl="1" algn="just" eaLnBrk="1" hangingPunct="1">
              <a:spcBef>
                <a:spcPts val="0"/>
              </a:spcBef>
              <a:buFont typeface="Arial" charset="0"/>
              <a:buChar char="•"/>
            </a:pPr>
            <a:r>
              <a:rPr lang="en-US" sz="3600" dirty="0" smtClean="0">
                <a:latin typeface="Arial" charset="0"/>
              </a:rPr>
              <a:t> where the contract was to be performed.</a:t>
            </a:r>
          </a:p>
          <a:p>
            <a:pPr algn="just" eaLnBrk="1" hangingPunct="1">
              <a:lnSpc>
                <a:spcPct val="90000"/>
              </a:lnSpc>
            </a:pPr>
            <a:endParaRPr lang="en-US" sz="2800" dirty="0" smtClean="0">
              <a:latin typeface="Arial" charset="0"/>
            </a:endParaRPr>
          </a:p>
          <a:p>
            <a:pPr algn="just" eaLnBrk="1" hangingPunct="1">
              <a:lnSpc>
                <a:spcPct val="90000"/>
              </a:lnSpc>
            </a:pPr>
            <a:endParaRPr lang="en-US" dirty="0" smtClean="0">
              <a:latin typeface="Arial" charset="0"/>
            </a:endParaRPr>
          </a:p>
          <a:p>
            <a:pPr algn="just" eaLnBrk="1" hangingPunct="1">
              <a:lnSpc>
                <a:spcPct val="90000"/>
              </a:lnSpc>
            </a:pPr>
            <a:r>
              <a:rPr lang="en-US" dirty="0" smtClean="0">
                <a:latin typeface="Arial" charset="0"/>
              </a:rPr>
              <a:t> </a:t>
            </a:r>
          </a:p>
        </p:txBody>
      </p:sp>
    </p:spTree>
  </p:cSld>
  <p:clrMapOvr>
    <a:masterClrMapping/>
  </p:clrMapOvr>
  <p:transition advTm="19983"/>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3795"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dirty="0" smtClean="0">
              <a:latin typeface="Arial" charset="0"/>
            </a:endParaRPr>
          </a:p>
          <a:p>
            <a:pPr algn="just" eaLnBrk="1" hangingPunct="1">
              <a:lnSpc>
                <a:spcPct val="90000"/>
              </a:lnSpc>
            </a:pPr>
            <a:endParaRPr lang="en-US" dirty="0" smtClean="0">
              <a:latin typeface="Arial" charset="0"/>
            </a:endParaRPr>
          </a:p>
          <a:p>
            <a:pPr algn="just" eaLnBrk="1" hangingPunct="1">
              <a:lnSpc>
                <a:spcPct val="90000"/>
              </a:lnSpc>
            </a:pPr>
            <a:endParaRPr lang="en-US" dirty="0" smtClean="0">
              <a:latin typeface="Arial" charset="0"/>
            </a:endParaRPr>
          </a:p>
          <a:p>
            <a:pPr eaLnBrk="1" hangingPunct="1">
              <a:lnSpc>
                <a:spcPct val="90000"/>
              </a:lnSpc>
            </a:pPr>
            <a:r>
              <a:rPr lang="en-US" sz="4000" dirty="0" smtClean="0">
                <a:latin typeface="Arial" charset="0"/>
              </a:rPr>
              <a:t>Decide the rule for</a:t>
            </a:r>
          </a:p>
          <a:p>
            <a:pPr eaLnBrk="1" hangingPunct="1">
              <a:lnSpc>
                <a:spcPct val="90000"/>
              </a:lnSpc>
            </a:pPr>
            <a:r>
              <a:rPr lang="en-US" sz="4000" dirty="0" smtClean="0">
                <a:latin typeface="Arial" charset="0"/>
              </a:rPr>
              <a:t> each mode of communication.</a:t>
            </a:r>
          </a:p>
          <a:p>
            <a:pPr algn="just" eaLnBrk="1" hangingPunct="1">
              <a:lnSpc>
                <a:spcPct val="90000"/>
              </a:lnSpc>
            </a:pPr>
            <a:endParaRPr lang="en-US" dirty="0">
              <a:latin typeface="Arial" charset="0"/>
            </a:endParaRPr>
          </a:p>
        </p:txBody>
      </p:sp>
    </p:spTree>
    <p:extLst>
      <p:ext uri="{BB962C8B-B14F-4D97-AF65-F5344CB8AC3E}">
        <p14:creationId xmlns:p14="http://schemas.microsoft.com/office/powerpoint/2010/main" val="2831512074"/>
      </p:ext>
    </p:extLst>
  </p:cSld>
  <p:clrMapOvr>
    <a:masterClrMapping/>
  </p:clrMapOvr>
  <p:transition spd="slow" advTm="5725"/>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2289" name="Picture 1" descr="D:\Desktop\pictures\bigstock-Young-Black-Businesswoman-Talk-118143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90000"/>
            <a:ext cx="10416920" cy="69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570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5362" name="Picture 2" descr="http://i.ytimg.com/vi/IDI58a7UeJo/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47"/>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78855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dirty="0" smtClean="0">
              <a:latin typeface="Arial" charset="0"/>
            </a:endParaRPr>
          </a:p>
        </p:txBody>
      </p:sp>
      <p:sp>
        <p:nvSpPr>
          <p:cNvPr id="4505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0" y="1295400"/>
            <a:ext cx="4747650" cy="42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890084"/>
      </p:ext>
    </p:extLst>
  </p:cSld>
  <p:clrMapOvr>
    <a:masterClrMapping/>
  </p:clrMapOvr>
  <p:transition advTm="3432"/>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ctrTitle"/>
          </p:nvPr>
        </p:nvSpPr>
        <p:spPr>
          <a:xfrm>
            <a:off x="685800" y="152400"/>
            <a:ext cx="7924800" cy="609600"/>
          </a:xfrm>
        </p:spPr>
        <p:txBody>
          <a:bodyPr>
            <a:normAutofit fontScale="90000"/>
          </a:bodyPr>
          <a:lstStyle/>
          <a:p>
            <a:pPr eaLnBrk="1" hangingPunct="1"/>
            <a:endParaRPr lang="en-IN" sz="4000" dirty="0" smtClean="0">
              <a:latin typeface="Arial" charset="0"/>
            </a:endParaRPr>
          </a:p>
        </p:txBody>
      </p:sp>
      <p:sp>
        <p:nvSpPr>
          <p:cNvPr id="46083"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46084" name="Picture 2" descr="C:\Users\Akhil\Pictures\Express communication\httpladdumishra.files.wordpress.com201202smsjp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219200"/>
            <a:ext cx="6884988"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4566645"/>
      </p:ext>
    </p:extLst>
  </p:cSld>
  <p:clrMapOvr>
    <a:masterClrMapping/>
  </p:clrMapOvr>
  <p:transition advTm="3682"/>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4098" name="Picture 2" descr="C:\Users\Akhil\Desktop\pics\VideoConference.jpg"/>
          <p:cNvPicPr>
            <a:picLocks noChangeAspect="1" noChangeArrowheads="1"/>
          </p:cNvPicPr>
          <p:nvPr/>
        </p:nvPicPr>
        <p:blipFill>
          <a:blip r:embed="rId2" cstate="print"/>
          <a:srcRect/>
          <a:stretch>
            <a:fillRect/>
          </a:stretch>
        </p:blipFill>
        <p:spPr bwMode="auto">
          <a:xfrm>
            <a:off x="-228600" y="0"/>
            <a:ext cx="10013070" cy="6912000"/>
          </a:xfrm>
          <a:prstGeom prst="rect">
            <a:avLst/>
          </a:prstGeom>
          <a:noFill/>
        </p:spPr>
      </p:pic>
      <p:sp>
        <p:nvSpPr>
          <p:cNvPr id="5" name="TextBox 4"/>
          <p:cNvSpPr txBox="1">
            <a:spLocks noChangeArrowheads="1"/>
          </p:cNvSpPr>
          <p:nvPr/>
        </p:nvSpPr>
        <p:spPr bwMode="auto">
          <a:xfrm>
            <a:off x="3276600" y="5638800"/>
            <a:ext cx="3505200" cy="584200"/>
          </a:xfrm>
          <a:prstGeom prst="rect">
            <a:avLst/>
          </a:prstGeom>
          <a:solidFill>
            <a:srgbClr val="002060"/>
          </a:solidFill>
          <a:ln w="9525">
            <a:noFill/>
            <a:miter lim="800000"/>
            <a:headEnd/>
            <a:tailEnd/>
          </a:ln>
        </p:spPr>
        <p:txBody>
          <a:bodyPr wrap="square">
            <a:spAutoFit/>
          </a:bodyPr>
          <a:lstStyle/>
          <a:p>
            <a:r>
              <a:rPr lang="en-IN" altLang="en-US" sz="3200" dirty="0" smtClean="0">
                <a:latin typeface="Arial" charset="0"/>
              </a:rPr>
              <a:t>Video Conference</a:t>
            </a:r>
            <a:endParaRPr lang="en-US"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lstStyle/>
          <a:p>
            <a:pPr eaLnBrk="1" hangingPunct="1"/>
            <a:r>
              <a:rPr lang="en-IN" sz="4000" dirty="0" smtClean="0">
                <a:latin typeface="Arial" charset="0"/>
              </a:rPr>
              <a:t>Logical or Postal Rule?</a:t>
            </a:r>
          </a:p>
        </p:txBody>
      </p:sp>
      <p:sp>
        <p:nvSpPr>
          <p:cNvPr id="33795"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dirty="0">
              <a:latin typeface="Arial" charset="0"/>
            </a:endParaRPr>
          </a:p>
          <a:p>
            <a:pPr algn="just" eaLnBrk="1" hangingPunct="1">
              <a:lnSpc>
                <a:spcPct val="90000"/>
              </a:lnSpc>
            </a:pPr>
            <a:r>
              <a:rPr lang="en-US" dirty="0" smtClean="0">
                <a:latin typeface="Arial" charset="0"/>
              </a:rPr>
              <a:t>Telephone Conversation:</a:t>
            </a:r>
          </a:p>
          <a:p>
            <a:pPr algn="just" eaLnBrk="1" hangingPunct="1">
              <a:lnSpc>
                <a:spcPct val="90000"/>
              </a:lnSpc>
            </a:pPr>
            <a:endParaRPr lang="en-US" dirty="0" smtClean="0">
              <a:latin typeface="Arial" charset="0"/>
            </a:endParaRPr>
          </a:p>
          <a:p>
            <a:pPr algn="just" eaLnBrk="1" hangingPunct="1">
              <a:lnSpc>
                <a:spcPct val="90000"/>
              </a:lnSpc>
            </a:pPr>
            <a:r>
              <a:rPr lang="en-US" dirty="0" smtClean="0">
                <a:latin typeface="Arial" charset="0"/>
              </a:rPr>
              <a:t>Email:</a:t>
            </a:r>
          </a:p>
          <a:p>
            <a:pPr lvl="0" algn="just" eaLnBrk="1" hangingPunct="1">
              <a:lnSpc>
                <a:spcPct val="90000"/>
              </a:lnSpc>
            </a:pPr>
            <a:endParaRPr lang="en-US" dirty="0" smtClean="0">
              <a:solidFill>
                <a:srgbClr val="FFFFFF"/>
              </a:solidFill>
              <a:latin typeface="Arial" charset="0"/>
            </a:endParaRPr>
          </a:p>
          <a:p>
            <a:pPr lvl="0" algn="just" eaLnBrk="1" hangingPunct="1">
              <a:lnSpc>
                <a:spcPct val="90000"/>
              </a:lnSpc>
            </a:pPr>
            <a:r>
              <a:rPr lang="en-US" dirty="0" smtClean="0">
                <a:solidFill>
                  <a:srgbClr val="FFFFFF"/>
                </a:solidFill>
                <a:latin typeface="Arial" charset="0"/>
              </a:rPr>
              <a:t>SMS</a:t>
            </a:r>
            <a:r>
              <a:rPr lang="en-US" dirty="0">
                <a:solidFill>
                  <a:srgbClr val="FFFFFF"/>
                </a:solidFill>
                <a:latin typeface="Arial" charset="0"/>
              </a:rPr>
              <a:t>:</a:t>
            </a:r>
          </a:p>
          <a:p>
            <a:pPr algn="just" eaLnBrk="1" hangingPunct="1">
              <a:lnSpc>
                <a:spcPct val="90000"/>
              </a:lnSpc>
            </a:pPr>
            <a:endParaRPr lang="en-US" dirty="0">
              <a:latin typeface="Arial" charset="0"/>
            </a:endParaRPr>
          </a:p>
          <a:p>
            <a:pPr algn="just" eaLnBrk="1" hangingPunct="1">
              <a:lnSpc>
                <a:spcPct val="90000"/>
              </a:lnSpc>
            </a:pPr>
            <a:r>
              <a:rPr lang="en-US" dirty="0" smtClean="0">
                <a:latin typeface="Arial" charset="0"/>
              </a:rPr>
              <a:t>Video Conference:</a:t>
            </a:r>
          </a:p>
        </p:txBody>
      </p:sp>
      <p:sp>
        <p:nvSpPr>
          <p:cNvPr id="4" name="TextBox 3"/>
          <p:cNvSpPr txBox="1">
            <a:spLocks noChangeArrowheads="1"/>
          </p:cNvSpPr>
          <p:nvPr/>
        </p:nvSpPr>
        <p:spPr bwMode="auto">
          <a:xfrm>
            <a:off x="5486400" y="1600200"/>
            <a:ext cx="1752600" cy="584775"/>
          </a:xfrm>
          <a:prstGeom prst="rect">
            <a:avLst/>
          </a:prstGeom>
          <a:noFill/>
          <a:ln w="9525">
            <a:noFill/>
            <a:miter lim="800000"/>
            <a:headEnd/>
            <a:tailEnd/>
          </a:ln>
        </p:spPr>
        <p:txBody>
          <a:bodyPr wrap="square">
            <a:spAutoFit/>
          </a:bodyPr>
          <a:lstStyle/>
          <a:p>
            <a:pPr algn="just"/>
            <a:r>
              <a:rPr lang="en-US" altLang="en-US" sz="3200" dirty="0" smtClean="0"/>
              <a:t>Logical </a:t>
            </a:r>
            <a:endParaRPr lang="en-US" altLang="en-US" sz="3200" dirty="0"/>
          </a:p>
        </p:txBody>
      </p:sp>
      <p:sp>
        <p:nvSpPr>
          <p:cNvPr id="5" name="TextBox 4"/>
          <p:cNvSpPr txBox="1">
            <a:spLocks noChangeArrowheads="1"/>
          </p:cNvSpPr>
          <p:nvPr/>
        </p:nvSpPr>
        <p:spPr bwMode="auto">
          <a:xfrm>
            <a:off x="2209800" y="2667000"/>
            <a:ext cx="1371600" cy="584775"/>
          </a:xfrm>
          <a:prstGeom prst="rect">
            <a:avLst/>
          </a:prstGeom>
          <a:noFill/>
          <a:ln w="9525">
            <a:noFill/>
            <a:miter lim="800000"/>
            <a:headEnd/>
            <a:tailEnd/>
          </a:ln>
        </p:spPr>
        <p:txBody>
          <a:bodyPr wrap="square">
            <a:spAutoFit/>
          </a:bodyPr>
          <a:lstStyle/>
          <a:p>
            <a:pPr algn="just"/>
            <a:r>
              <a:rPr lang="en-US" altLang="en-US" sz="3200" dirty="0" smtClean="0"/>
              <a:t>Postal</a:t>
            </a:r>
            <a:r>
              <a:rPr lang="en-US" altLang="en-US" sz="2800" dirty="0" smtClean="0"/>
              <a:t> </a:t>
            </a:r>
            <a:endParaRPr lang="en-US" altLang="en-US" sz="2800" dirty="0"/>
          </a:p>
        </p:txBody>
      </p:sp>
      <p:sp>
        <p:nvSpPr>
          <p:cNvPr id="6" name="TextBox 5"/>
          <p:cNvSpPr txBox="1">
            <a:spLocks noChangeArrowheads="1"/>
          </p:cNvSpPr>
          <p:nvPr/>
        </p:nvSpPr>
        <p:spPr bwMode="auto">
          <a:xfrm>
            <a:off x="2057400" y="3581400"/>
            <a:ext cx="1371600" cy="584775"/>
          </a:xfrm>
          <a:prstGeom prst="rect">
            <a:avLst/>
          </a:prstGeom>
          <a:noFill/>
          <a:ln w="9525">
            <a:noFill/>
            <a:miter lim="800000"/>
            <a:headEnd/>
            <a:tailEnd/>
          </a:ln>
        </p:spPr>
        <p:txBody>
          <a:bodyPr wrap="square">
            <a:spAutoFit/>
          </a:bodyPr>
          <a:lstStyle/>
          <a:p>
            <a:pPr algn="just"/>
            <a:r>
              <a:rPr lang="en-US" altLang="en-US" sz="3200" dirty="0" smtClean="0"/>
              <a:t>Postal</a:t>
            </a:r>
            <a:r>
              <a:rPr lang="en-US" altLang="en-US" sz="2800" dirty="0" smtClean="0"/>
              <a:t> </a:t>
            </a:r>
            <a:endParaRPr lang="en-US" altLang="en-US" sz="2800" dirty="0"/>
          </a:p>
        </p:txBody>
      </p:sp>
      <p:sp>
        <p:nvSpPr>
          <p:cNvPr id="7" name="TextBox 6"/>
          <p:cNvSpPr txBox="1">
            <a:spLocks noChangeArrowheads="1"/>
          </p:cNvSpPr>
          <p:nvPr/>
        </p:nvSpPr>
        <p:spPr bwMode="auto">
          <a:xfrm>
            <a:off x="4191000" y="4800600"/>
            <a:ext cx="1828800" cy="584775"/>
          </a:xfrm>
          <a:prstGeom prst="rect">
            <a:avLst/>
          </a:prstGeom>
          <a:noFill/>
          <a:ln w="9525">
            <a:noFill/>
            <a:miter lim="800000"/>
            <a:headEnd/>
            <a:tailEnd/>
          </a:ln>
        </p:spPr>
        <p:txBody>
          <a:bodyPr wrap="square">
            <a:spAutoFit/>
          </a:bodyPr>
          <a:lstStyle/>
          <a:p>
            <a:pPr algn="just"/>
            <a:r>
              <a:rPr lang="en-US" altLang="en-US" sz="3200" dirty="0" smtClean="0"/>
              <a:t>Logical</a:t>
            </a:r>
            <a:r>
              <a:rPr lang="en-US" altLang="en-US" sz="2800" dirty="0" smtClean="0"/>
              <a:t> </a:t>
            </a:r>
            <a:endParaRPr lang="en-US" altLang="en-US" sz="2800" dirty="0"/>
          </a:p>
        </p:txBody>
      </p:sp>
    </p:spTree>
    <p:extLst>
      <p:ext uri="{BB962C8B-B14F-4D97-AF65-F5344CB8AC3E}">
        <p14:creationId xmlns:p14="http://schemas.microsoft.com/office/powerpoint/2010/main" val="43692144"/>
      </p:ext>
    </p:extLst>
  </p:cSld>
  <p:clrMapOvr>
    <a:masterClrMapping/>
  </p:clrMapOvr>
  <p:transition spd="slow" advTm="1003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26627" name="Rectangle 3"/>
          <p:cNvSpPr>
            <a:spLocks noGrp="1" noChangeArrowheads="1"/>
          </p:cNvSpPr>
          <p:nvPr>
            <p:ph type="subTitle" idx="1"/>
          </p:nvPr>
        </p:nvSpPr>
        <p:spPr>
          <a:xfrm>
            <a:off x="457200" y="1066800"/>
            <a:ext cx="8382000" cy="5562600"/>
          </a:xfrm>
        </p:spPr>
        <p:txBody>
          <a:bodyPr/>
          <a:lstStyle/>
          <a:p>
            <a:pPr eaLnBrk="1" hangingPunct="1">
              <a:spcBef>
                <a:spcPts val="0"/>
              </a:spcBef>
            </a:pPr>
            <a:endParaRPr lang="en-US" sz="4000" dirty="0" smtClean="0">
              <a:latin typeface="Arial" charset="0"/>
            </a:endParaRPr>
          </a:p>
          <a:p>
            <a:pPr eaLnBrk="1" hangingPunct="1">
              <a:spcBef>
                <a:spcPts val="0"/>
              </a:spcBef>
            </a:pPr>
            <a:r>
              <a:rPr lang="en-US" sz="4000" dirty="0" smtClean="0">
                <a:latin typeface="Arial" charset="0"/>
              </a:rPr>
              <a:t>Conclusion:</a:t>
            </a:r>
          </a:p>
          <a:p>
            <a:pPr eaLnBrk="1" hangingPunct="1">
              <a:spcBef>
                <a:spcPts val="0"/>
              </a:spcBef>
            </a:pPr>
            <a:endParaRPr lang="en-US" sz="4000" dirty="0">
              <a:latin typeface="Arial" charset="0"/>
            </a:endParaRPr>
          </a:p>
          <a:p>
            <a:pPr eaLnBrk="1" hangingPunct="1">
              <a:spcBef>
                <a:spcPts val="0"/>
              </a:spcBef>
            </a:pPr>
            <a:r>
              <a:rPr lang="en-US" sz="4000" dirty="0" smtClean="0">
                <a:latin typeface="Arial" charset="0"/>
              </a:rPr>
              <a:t>Vagaries of the mode of communication will decide </a:t>
            </a:r>
          </a:p>
          <a:p>
            <a:pPr eaLnBrk="1" hangingPunct="1">
              <a:spcBef>
                <a:spcPts val="0"/>
              </a:spcBef>
            </a:pPr>
            <a:r>
              <a:rPr lang="en-US" sz="4000" dirty="0" smtClean="0">
                <a:latin typeface="Arial" charset="0"/>
              </a:rPr>
              <a:t>the jurisdiction of court</a:t>
            </a:r>
          </a:p>
          <a:p>
            <a:pPr eaLnBrk="1" hangingPunct="1">
              <a:spcBef>
                <a:spcPts val="0"/>
              </a:spcBef>
            </a:pPr>
            <a:r>
              <a:rPr lang="en-US" sz="4000" dirty="0" smtClean="0">
                <a:latin typeface="Arial" charset="0"/>
              </a:rPr>
              <a:t> and applicable law.</a:t>
            </a:r>
          </a:p>
          <a:p>
            <a:pPr algn="just" eaLnBrk="1" hangingPunct="1">
              <a:lnSpc>
                <a:spcPct val="90000"/>
              </a:lnSpc>
            </a:pPr>
            <a:endParaRPr lang="en-US" sz="2800" dirty="0">
              <a:latin typeface="Arial" charset="0"/>
            </a:endParaRPr>
          </a:p>
          <a:p>
            <a:pPr algn="just" eaLnBrk="1" hangingPunct="1">
              <a:lnSpc>
                <a:spcPct val="90000"/>
              </a:lnSpc>
            </a:pPr>
            <a:endParaRPr lang="en-US" dirty="0" smtClean="0">
              <a:latin typeface="Arial" charset="0"/>
            </a:endParaRPr>
          </a:p>
        </p:txBody>
      </p:sp>
    </p:spTree>
  </p:cSld>
  <p:clrMapOvr>
    <a:masterClrMapping/>
  </p:clrMapOvr>
  <p:transition advTm="15538"/>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2662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sz="2800" dirty="0" smtClean="0">
              <a:latin typeface="Arial" charset="0"/>
            </a:endParaRPr>
          </a:p>
          <a:p>
            <a:pPr eaLnBrk="1" hangingPunct="1">
              <a:lnSpc>
                <a:spcPct val="90000"/>
              </a:lnSpc>
            </a:pPr>
            <a:endParaRPr lang="en-US" sz="4000" dirty="0" smtClean="0">
              <a:latin typeface="Arial" charset="0"/>
            </a:endParaRPr>
          </a:p>
          <a:p>
            <a:pPr eaLnBrk="1" hangingPunct="1">
              <a:lnSpc>
                <a:spcPct val="90000"/>
              </a:lnSpc>
            </a:pPr>
            <a:r>
              <a:rPr lang="en-US" sz="4000" dirty="0" smtClean="0">
                <a:latin typeface="Arial" charset="0"/>
              </a:rPr>
              <a:t>What could</a:t>
            </a:r>
          </a:p>
          <a:p>
            <a:pPr eaLnBrk="1" hangingPunct="1">
              <a:lnSpc>
                <a:spcPct val="90000"/>
              </a:lnSpc>
            </a:pPr>
            <a:r>
              <a:rPr lang="en-US" sz="4000" dirty="0" smtClean="0">
                <a:latin typeface="Arial" charset="0"/>
              </a:rPr>
              <a:t> the contracting parties</a:t>
            </a:r>
          </a:p>
          <a:p>
            <a:pPr eaLnBrk="1" hangingPunct="1">
              <a:lnSpc>
                <a:spcPct val="90000"/>
              </a:lnSpc>
            </a:pPr>
            <a:r>
              <a:rPr lang="en-US" sz="4000" dirty="0" smtClean="0">
                <a:latin typeface="Arial" charset="0"/>
              </a:rPr>
              <a:t> do to bring certainty?</a:t>
            </a:r>
          </a:p>
          <a:p>
            <a:pPr algn="just" eaLnBrk="1" hangingPunct="1">
              <a:lnSpc>
                <a:spcPct val="90000"/>
              </a:lnSpc>
            </a:pPr>
            <a:endParaRPr lang="en-US" dirty="0" smtClean="0">
              <a:latin typeface="Arial" charset="0"/>
            </a:endParaRPr>
          </a:p>
        </p:txBody>
      </p:sp>
    </p:spTree>
    <p:extLst>
      <p:ext uri="{BB962C8B-B14F-4D97-AF65-F5344CB8AC3E}">
        <p14:creationId xmlns:p14="http://schemas.microsoft.com/office/powerpoint/2010/main" val="278908953"/>
      </p:ext>
    </p:extLst>
  </p:cSld>
  <p:clrMapOvr>
    <a:masterClrMapping/>
  </p:clrMapOvr>
  <p:transition advTm="15538"/>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2662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sz="2800" dirty="0" smtClean="0">
              <a:latin typeface="Arial" charset="0"/>
            </a:endParaRPr>
          </a:p>
          <a:p>
            <a:pPr eaLnBrk="1" hangingPunct="1">
              <a:lnSpc>
                <a:spcPct val="90000"/>
              </a:lnSpc>
            </a:pPr>
            <a:endParaRPr lang="en-US" sz="4000" dirty="0" smtClean="0">
              <a:latin typeface="Arial" charset="0"/>
            </a:endParaRPr>
          </a:p>
          <a:p>
            <a:pPr algn="just" eaLnBrk="1" hangingPunct="1">
              <a:lnSpc>
                <a:spcPct val="90000"/>
              </a:lnSpc>
            </a:pPr>
            <a:endParaRPr lang="en-US" sz="4000" dirty="0" smtClean="0">
              <a:latin typeface="Arial" charset="0"/>
            </a:endParaRPr>
          </a:p>
          <a:p>
            <a:pPr eaLnBrk="1" hangingPunct="1">
              <a:spcBef>
                <a:spcPts val="0"/>
              </a:spcBef>
            </a:pPr>
            <a:r>
              <a:rPr lang="en-US" sz="4000" dirty="0" smtClean="0">
                <a:latin typeface="Arial" charset="0"/>
              </a:rPr>
              <a:t>Introduce terms</a:t>
            </a:r>
          </a:p>
          <a:p>
            <a:pPr eaLnBrk="1" hangingPunct="1">
              <a:spcBef>
                <a:spcPts val="0"/>
              </a:spcBef>
            </a:pPr>
            <a:r>
              <a:rPr lang="en-US" sz="4000" dirty="0" smtClean="0">
                <a:latin typeface="Arial" charset="0"/>
              </a:rPr>
              <a:t> in the contract document.</a:t>
            </a:r>
          </a:p>
        </p:txBody>
      </p:sp>
    </p:spTree>
    <p:extLst>
      <p:ext uri="{BB962C8B-B14F-4D97-AF65-F5344CB8AC3E}">
        <p14:creationId xmlns:p14="http://schemas.microsoft.com/office/powerpoint/2010/main" val="917895123"/>
      </p:ext>
    </p:extLst>
  </p:cSld>
  <p:clrMapOvr>
    <a:masterClrMapping/>
  </p:clrMapOvr>
  <p:transition advTm="15538"/>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52400"/>
            <a:ext cx="7924800" cy="609600"/>
          </a:xfrm>
        </p:spPr>
        <p:txBody>
          <a:bodyPr/>
          <a:lstStyle/>
          <a:p>
            <a:pPr eaLnBrk="1" hangingPunct="1"/>
            <a:r>
              <a:rPr lang="en-IN" sz="4000" smtClean="0">
                <a:latin typeface="Arial" charset="0"/>
              </a:rPr>
              <a:t>Applicable Law</a:t>
            </a:r>
          </a:p>
        </p:txBody>
      </p:sp>
      <p:sp>
        <p:nvSpPr>
          <p:cNvPr id="4099" name="Rectangle 3"/>
          <p:cNvSpPr>
            <a:spLocks noGrp="1" noChangeArrowheads="1"/>
          </p:cNvSpPr>
          <p:nvPr>
            <p:ph type="subTitle" idx="1"/>
          </p:nvPr>
        </p:nvSpPr>
        <p:spPr>
          <a:xfrm>
            <a:off x="457200" y="1066800"/>
            <a:ext cx="8382000" cy="5562600"/>
          </a:xfrm>
        </p:spPr>
        <p:txBody>
          <a:bodyPr/>
          <a:lstStyle/>
          <a:p>
            <a:pPr algn="just" eaLnBrk="1" hangingPunct="1"/>
            <a:r>
              <a:rPr lang="en-US" dirty="0">
                <a:latin typeface="Arial" charset="0"/>
              </a:rPr>
              <a:t>S</a:t>
            </a:r>
            <a:r>
              <a:rPr lang="en-US" dirty="0" smtClean="0">
                <a:latin typeface="Arial" charset="0"/>
              </a:rPr>
              <a:t>eller in Bangalore and buyer in London.</a:t>
            </a:r>
          </a:p>
          <a:p>
            <a:pPr algn="just" eaLnBrk="1" hangingPunct="1"/>
            <a:endParaRPr lang="en-US" dirty="0" smtClean="0">
              <a:latin typeface="Arial" charset="0"/>
            </a:endParaRPr>
          </a:p>
          <a:p>
            <a:pPr algn="just" eaLnBrk="1" hangingPunct="1"/>
            <a:r>
              <a:rPr lang="en-US" dirty="0" smtClean="0">
                <a:latin typeface="Arial" charset="0"/>
              </a:rPr>
              <a:t>Which law would apply, UK or India?</a:t>
            </a:r>
          </a:p>
          <a:p>
            <a:pPr algn="just" eaLnBrk="1" hangingPunct="1"/>
            <a:endParaRPr lang="en-US" sz="2800" dirty="0" smtClean="0">
              <a:latin typeface="Arial" charset="0"/>
            </a:endParaRPr>
          </a:p>
          <a:p>
            <a:pPr algn="just" eaLnBrk="1" hangingPunct="1">
              <a:buFont typeface="Arial" charset="0"/>
              <a:buChar char="•"/>
            </a:pPr>
            <a:r>
              <a:rPr lang="en-US" dirty="0" smtClean="0">
                <a:latin typeface="Arial" charset="0"/>
              </a:rPr>
              <a:t> </a:t>
            </a:r>
            <a:r>
              <a:rPr lang="en-US" sz="2800" dirty="0" smtClean="0">
                <a:latin typeface="Arial" charset="0"/>
              </a:rPr>
              <a:t>as provided in the contract (express), if not,</a:t>
            </a:r>
          </a:p>
          <a:p>
            <a:pPr algn="just" eaLnBrk="1" hangingPunct="1">
              <a:buFont typeface="Arial" charset="0"/>
              <a:buChar char="•"/>
            </a:pPr>
            <a:endParaRPr lang="en-US" sz="2800" dirty="0" smtClean="0">
              <a:latin typeface="Arial" charset="0"/>
            </a:endParaRPr>
          </a:p>
          <a:p>
            <a:pPr algn="just" eaLnBrk="1" hangingPunct="1">
              <a:buFont typeface="Arial" charset="0"/>
              <a:buChar char="•"/>
            </a:pPr>
            <a:r>
              <a:rPr lang="en-US" sz="2800" dirty="0" smtClean="0">
                <a:latin typeface="Arial" charset="0"/>
              </a:rPr>
              <a:t> as intended from the contract (implied), if not,</a:t>
            </a:r>
          </a:p>
          <a:p>
            <a:pPr algn="just" eaLnBrk="1" hangingPunct="1">
              <a:buFont typeface="Arial" charset="0"/>
              <a:buChar char="•"/>
            </a:pPr>
            <a:endParaRPr lang="en-US" sz="2800" dirty="0" smtClean="0">
              <a:latin typeface="Arial" charset="0"/>
            </a:endParaRPr>
          </a:p>
          <a:p>
            <a:pPr algn="just" eaLnBrk="1" hangingPunct="1">
              <a:buFont typeface="Arial" charset="0"/>
              <a:buChar char="•"/>
            </a:pPr>
            <a:r>
              <a:rPr lang="en-US" sz="2800" dirty="0" smtClean="0">
                <a:latin typeface="Arial" charset="0"/>
              </a:rPr>
              <a:t>  law of the place where the contract was made.</a:t>
            </a:r>
          </a:p>
        </p:txBody>
      </p:sp>
    </p:spTree>
  </p:cSld>
  <p:clrMapOvr>
    <a:masterClrMapping/>
  </p:clrMapOvr>
  <p:transition advTm="19718"/>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685800" y="152400"/>
            <a:ext cx="7924800" cy="609600"/>
          </a:xfrm>
        </p:spPr>
        <p:txBody>
          <a:bodyPr/>
          <a:lstStyle/>
          <a:p>
            <a:pPr eaLnBrk="1" hangingPunct="1"/>
            <a:r>
              <a:rPr lang="en-US" sz="4000" smtClean="0">
                <a:latin typeface="Arial" charset="0"/>
                <a:cs typeface="Arial" charset="0"/>
              </a:rPr>
              <a:t>Terms and Conditions</a:t>
            </a:r>
          </a:p>
        </p:txBody>
      </p:sp>
      <p:sp>
        <p:nvSpPr>
          <p:cNvPr id="27651" name="Rectangle 3"/>
          <p:cNvSpPr>
            <a:spLocks noGrp="1" noChangeArrowheads="1"/>
          </p:cNvSpPr>
          <p:nvPr>
            <p:ph type="subTitle" idx="1"/>
          </p:nvPr>
        </p:nvSpPr>
        <p:spPr>
          <a:xfrm>
            <a:off x="457200" y="1066800"/>
            <a:ext cx="8382000" cy="5562600"/>
          </a:xfrm>
        </p:spPr>
        <p:txBody>
          <a:bodyPr/>
          <a:lstStyle/>
          <a:p>
            <a:pPr algn="just" eaLnBrk="1" hangingPunct="1">
              <a:lnSpc>
                <a:spcPct val="80000"/>
              </a:lnSpc>
            </a:pPr>
            <a:r>
              <a:rPr lang="en-GB" sz="1200" dirty="0" smtClean="0">
                <a:latin typeface="Arial" charset="0"/>
                <a:cs typeface="Arial" charset="0"/>
              </a:rPr>
              <a:t>1. The sender must mention the complete postal address with </a:t>
            </a:r>
            <a:r>
              <a:rPr lang="en-GB" sz="1200" dirty="0" err="1" smtClean="0">
                <a:latin typeface="Arial" charset="0"/>
                <a:cs typeface="Arial" charset="0"/>
              </a:rPr>
              <a:t>pincode</a:t>
            </a:r>
            <a:r>
              <a:rPr lang="en-GB" sz="1200" dirty="0" smtClean="0">
                <a:latin typeface="Arial" charset="0"/>
                <a:cs typeface="Arial" charset="0"/>
              </a:rPr>
              <a:t>. In addition, the telephone number of the receiver must be mentioned.</a:t>
            </a:r>
          </a:p>
          <a:p>
            <a:pPr algn="just" eaLnBrk="1" hangingPunct="1">
              <a:lnSpc>
                <a:spcPct val="80000"/>
              </a:lnSpc>
            </a:pPr>
            <a:endParaRPr lang="en-GB" sz="1200" dirty="0" smtClean="0">
              <a:latin typeface="Arial" charset="0"/>
              <a:cs typeface="Arial" charset="0"/>
            </a:endParaRPr>
          </a:p>
          <a:p>
            <a:pPr algn="just" eaLnBrk="1" hangingPunct="1">
              <a:lnSpc>
                <a:spcPct val="80000"/>
              </a:lnSpc>
            </a:pPr>
            <a:r>
              <a:rPr lang="en-GB" sz="1200" dirty="0" smtClean="0">
                <a:latin typeface="Arial" charset="0"/>
                <a:cs typeface="Arial" charset="0"/>
              </a:rPr>
              <a:t>2. In the case of a consignment which is not a document, the sender will provide the description of the goods and its value.</a:t>
            </a:r>
            <a:endParaRPr lang="en-US" sz="1200" dirty="0" smtClean="0">
              <a:latin typeface="Arial" charset="0"/>
              <a:cs typeface="Arial" charset="0"/>
            </a:endParaRPr>
          </a:p>
          <a:p>
            <a:pPr algn="just" eaLnBrk="1" hangingPunct="1">
              <a:lnSpc>
                <a:spcPct val="80000"/>
              </a:lnSpc>
            </a:pPr>
            <a:r>
              <a:rPr lang="en-GB" sz="1200" dirty="0" smtClean="0">
                <a:latin typeface="Arial" charset="0"/>
                <a:cs typeface="Arial" charset="0"/>
              </a:rPr>
              <a:t>3. The following articles will not be accepted for carriage:</a:t>
            </a:r>
          </a:p>
          <a:p>
            <a:pPr algn="just" eaLnBrk="1" hangingPunct="1">
              <a:lnSpc>
                <a:spcPct val="80000"/>
              </a:lnSpc>
            </a:pPr>
            <a:endParaRPr lang="en-GB" sz="1200" dirty="0" smtClean="0">
              <a:latin typeface="Arial" charset="0"/>
              <a:cs typeface="Arial" charset="0"/>
            </a:endParaRPr>
          </a:p>
          <a:p>
            <a:pPr algn="just" eaLnBrk="1" hangingPunct="1">
              <a:lnSpc>
                <a:spcPct val="80000"/>
              </a:lnSpc>
            </a:pPr>
            <a:r>
              <a:rPr lang="en-GB" sz="1200" dirty="0" smtClean="0">
                <a:latin typeface="Arial" charset="0"/>
                <a:cs typeface="Arial" charset="0"/>
              </a:rPr>
              <a:t>4. City Express will not provide any insurance coverage for any consignments sent, even if the value of the consignment is declared by the sender or required to be declared by City Express.</a:t>
            </a:r>
          </a:p>
          <a:p>
            <a:pPr algn="just" eaLnBrk="1" hangingPunct="1">
              <a:lnSpc>
                <a:spcPct val="80000"/>
              </a:lnSpc>
            </a:pPr>
            <a:endParaRPr lang="en-GB" sz="1200" dirty="0" smtClean="0">
              <a:latin typeface="Arial" charset="0"/>
              <a:cs typeface="Arial" charset="0"/>
            </a:endParaRPr>
          </a:p>
          <a:p>
            <a:pPr algn="just" eaLnBrk="1" hangingPunct="1">
              <a:lnSpc>
                <a:spcPct val="80000"/>
              </a:lnSpc>
            </a:pPr>
            <a:r>
              <a:rPr lang="en-GB" sz="1200" dirty="0" smtClean="0">
                <a:latin typeface="Arial" charset="0"/>
                <a:cs typeface="Arial" charset="0"/>
              </a:rPr>
              <a:t>5. The liability of City Express for any loss or damage to the shipment is  limited to </a:t>
            </a:r>
            <a:r>
              <a:rPr lang="en-GB" sz="1200" dirty="0" err="1" smtClean="0">
                <a:latin typeface="Arial" charset="0"/>
                <a:cs typeface="Arial" charset="0"/>
              </a:rPr>
              <a:t>Rs</a:t>
            </a:r>
            <a:r>
              <a:rPr lang="en-GB" sz="1200" dirty="0" smtClean="0">
                <a:latin typeface="Arial" charset="0"/>
                <a:cs typeface="Arial" charset="0"/>
              </a:rPr>
              <a:t>. 100/- for each consignment. Further, City Express will not be responsible for any consequential losses.</a:t>
            </a:r>
          </a:p>
          <a:p>
            <a:pPr algn="just" eaLnBrk="1" hangingPunct="1">
              <a:lnSpc>
                <a:spcPct val="80000"/>
              </a:lnSpc>
            </a:pPr>
            <a:endParaRPr lang="en-GB" sz="1200" dirty="0" smtClean="0">
              <a:latin typeface="Arial" charset="0"/>
              <a:cs typeface="Arial" charset="0"/>
            </a:endParaRPr>
          </a:p>
          <a:p>
            <a:pPr algn="just" eaLnBrk="1" hangingPunct="1">
              <a:lnSpc>
                <a:spcPct val="80000"/>
              </a:lnSpc>
            </a:pPr>
            <a:r>
              <a:rPr lang="en-GB" sz="1200" dirty="0" smtClean="0">
                <a:latin typeface="Arial" charset="0"/>
                <a:cs typeface="Arial" charset="0"/>
              </a:rPr>
              <a:t>6. No compensation or refund will be paid due to late delivery of this consignment”.  </a:t>
            </a:r>
          </a:p>
          <a:p>
            <a:pPr algn="just" eaLnBrk="1" hangingPunct="1">
              <a:lnSpc>
                <a:spcPct val="80000"/>
              </a:lnSpc>
            </a:pPr>
            <a:r>
              <a:rPr lang="en-GB" sz="1200" dirty="0" smtClean="0">
                <a:latin typeface="Arial" charset="0"/>
                <a:cs typeface="Arial" charset="0"/>
              </a:rPr>
              <a:t>     </a:t>
            </a:r>
          </a:p>
          <a:p>
            <a:pPr algn="just" eaLnBrk="1" hangingPunct="1">
              <a:lnSpc>
                <a:spcPct val="80000"/>
              </a:lnSpc>
            </a:pPr>
            <a:r>
              <a:rPr lang="en-GB" sz="1200" dirty="0" smtClean="0">
                <a:latin typeface="Arial" charset="0"/>
                <a:cs typeface="Arial" charset="0"/>
              </a:rPr>
              <a:t>7. Queries on consignment should be raised within 30 days from the date dispatch of consignment.</a:t>
            </a:r>
            <a:endParaRPr lang="en-US" sz="1200" dirty="0" smtClean="0">
              <a:latin typeface="Arial" charset="0"/>
              <a:cs typeface="Arial" charset="0"/>
            </a:endParaRPr>
          </a:p>
          <a:p>
            <a:pPr algn="just" eaLnBrk="1" hangingPunct="1">
              <a:lnSpc>
                <a:spcPct val="80000"/>
              </a:lnSpc>
            </a:pPr>
            <a:r>
              <a:rPr lang="en-GB" sz="1200" dirty="0" smtClean="0">
                <a:latin typeface="Arial" charset="0"/>
                <a:cs typeface="Arial" charset="0"/>
              </a:rPr>
              <a:t>8. </a:t>
            </a:r>
            <a:r>
              <a:rPr lang="en-GB" sz="1200" dirty="0" err="1" smtClean="0">
                <a:latin typeface="Arial" charset="0"/>
                <a:cs typeface="Arial" charset="0"/>
              </a:rPr>
              <a:t>Octroi</a:t>
            </a:r>
            <a:r>
              <a:rPr lang="en-GB" sz="1200" dirty="0" smtClean="0">
                <a:latin typeface="Arial" charset="0"/>
                <a:cs typeface="Arial" charset="0"/>
              </a:rPr>
              <a:t>,  or any other tax or duty levied on the consignment shall be born by the consignor/consignee. The amount would need to be paid by the consignor/consignee immediately on demand.</a:t>
            </a:r>
          </a:p>
          <a:p>
            <a:pPr algn="just" eaLnBrk="1" hangingPunct="1">
              <a:lnSpc>
                <a:spcPct val="80000"/>
              </a:lnSpc>
            </a:pPr>
            <a:endParaRPr lang="en-GB" sz="1200" dirty="0" smtClean="0">
              <a:latin typeface="Arial" charset="0"/>
              <a:cs typeface="Arial" charset="0"/>
            </a:endParaRPr>
          </a:p>
          <a:p>
            <a:pPr algn="just" eaLnBrk="1" hangingPunct="1">
              <a:lnSpc>
                <a:spcPct val="80000"/>
              </a:lnSpc>
            </a:pPr>
            <a:r>
              <a:rPr lang="en-GB" sz="1200" dirty="0" smtClean="0">
                <a:latin typeface="Arial" charset="0"/>
                <a:cs typeface="Arial" charset="0"/>
              </a:rPr>
              <a:t>9. The sender will be entirely responsible for civil and criminal consequences arising from consigning or attempting to consign any prohibited item listed under clause 3.</a:t>
            </a:r>
          </a:p>
          <a:p>
            <a:pPr algn="just" eaLnBrk="1" hangingPunct="1">
              <a:lnSpc>
                <a:spcPct val="80000"/>
              </a:lnSpc>
            </a:pPr>
            <a:endParaRPr lang="en-GB" sz="900" dirty="0" smtClean="0">
              <a:latin typeface="Arial" charset="0"/>
              <a:cs typeface="Arial" charset="0"/>
            </a:endParaRPr>
          </a:p>
          <a:p>
            <a:pPr algn="just" eaLnBrk="1" hangingPunct="1">
              <a:lnSpc>
                <a:spcPct val="80000"/>
              </a:lnSpc>
            </a:pPr>
            <a:r>
              <a:rPr lang="en-GB" sz="2800" dirty="0" smtClean="0">
                <a:latin typeface="Arial" charset="0"/>
                <a:cs typeface="Arial" charset="0"/>
              </a:rPr>
              <a:t>10. Any dispute, controversy or claim arising out of or relating to the contract shall be subject to the jurisdiction of Courts of Mumbai.</a:t>
            </a:r>
            <a:endParaRPr lang="en-US" sz="2800" dirty="0" smtClean="0">
              <a:latin typeface="Arial" charset="0"/>
              <a:cs typeface="Arial" charset="0"/>
            </a:endParaRPr>
          </a:p>
        </p:txBody>
      </p:sp>
    </p:spTree>
  </p:cSld>
  <p:clrMapOvr>
    <a:masterClrMapping/>
  </p:clrMapOvr>
  <p:transition advTm="1060"/>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685800" y="152400"/>
            <a:ext cx="7924800" cy="609600"/>
          </a:xfrm>
        </p:spPr>
        <p:txBody>
          <a:bodyPr/>
          <a:lstStyle/>
          <a:p>
            <a:pPr eaLnBrk="1" hangingPunct="1"/>
            <a:r>
              <a:rPr lang="en-IN" sz="4000" smtClean="0">
                <a:latin typeface="Arial" charset="0"/>
              </a:rPr>
              <a:t>Terms on Amazon.in</a:t>
            </a:r>
          </a:p>
        </p:txBody>
      </p:sp>
      <p:sp>
        <p:nvSpPr>
          <p:cNvPr id="28675" name="Rectangle 3"/>
          <p:cNvSpPr>
            <a:spLocks noGrp="1" noChangeArrowheads="1"/>
          </p:cNvSpPr>
          <p:nvPr>
            <p:ph type="subTitle" idx="1"/>
          </p:nvPr>
        </p:nvSpPr>
        <p:spPr>
          <a:xfrm>
            <a:off x="457200" y="1066800"/>
            <a:ext cx="8382000" cy="5562600"/>
          </a:xfrm>
        </p:spPr>
        <p:txBody>
          <a:bodyPr/>
          <a:lstStyle/>
          <a:p>
            <a:pPr algn="just">
              <a:spcBef>
                <a:spcPct val="0"/>
              </a:spcBef>
            </a:pPr>
            <a:r>
              <a:rPr lang="en-IN" b="1" dirty="0" smtClean="0">
                <a:latin typeface="Arial" charset="0"/>
                <a:cs typeface="Arial" charset="0"/>
              </a:rPr>
              <a:t>APPLICABLE LAW: … </a:t>
            </a:r>
            <a:r>
              <a:rPr lang="en-IN" dirty="0" smtClean="0">
                <a:latin typeface="Arial" charset="0"/>
                <a:cs typeface="Arial" charset="0"/>
              </a:rPr>
              <a:t>laws of India will govern these Terms of Use and any dispute of any sort…</a:t>
            </a:r>
            <a:endParaRPr lang="en-IN" b="1" dirty="0" smtClean="0">
              <a:latin typeface="Arial" charset="0"/>
              <a:cs typeface="Arial" charset="0"/>
            </a:endParaRPr>
          </a:p>
          <a:p>
            <a:pPr algn="just">
              <a:spcBef>
                <a:spcPct val="0"/>
              </a:spcBef>
            </a:pPr>
            <a:endParaRPr lang="en-IN" b="1" dirty="0" smtClean="0">
              <a:latin typeface="Arial" charset="0"/>
              <a:cs typeface="Arial" charset="0"/>
            </a:endParaRPr>
          </a:p>
          <a:p>
            <a:pPr algn="just">
              <a:spcBef>
                <a:spcPct val="0"/>
              </a:spcBef>
            </a:pPr>
            <a:r>
              <a:rPr lang="en-IN" b="1" dirty="0" smtClean="0">
                <a:latin typeface="Arial" charset="0"/>
                <a:cs typeface="Arial" charset="0"/>
              </a:rPr>
              <a:t>DISPUTES: </a:t>
            </a:r>
            <a:r>
              <a:rPr lang="en-IN" dirty="0" smtClean="0">
                <a:latin typeface="Arial" charset="0"/>
                <a:cs typeface="Arial" charset="0"/>
              </a:rPr>
              <a:t>Any dispute … shall be submitted to the exclusive jurisdiction of the courts at Delhi, India.</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228600"/>
            <a:ext cx="8305800" cy="685800"/>
          </a:xfrm>
        </p:spPr>
        <p:txBody>
          <a:bodyPr/>
          <a:lstStyle/>
          <a:p>
            <a:pPr eaLnBrk="1" hangingPunct="1"/>
            <a:endParaRPr lang="en-IN" sz="4000" smtClean="0"/>
          </a:p>
        </p:txBody>
      </p:sp>
      <p:sp>
        <p:nvSpPr>
          <p:cNvPr id="32771" name="Rectangle 3"/>
          <p:cNvSpPr>
            <a:spLocks noGrp="1" noChangeArrowheads="1"/>
          </p:cNvSpPr>
          <p:nvPr>
            <p:ph type="body" idx="1"/>
          </p:nvPr>
        </p:nvSpPr>
        <p:spPr>
          <a:xfrm>
            <a:off x="381000" y="1295400"/>
            <a:ext cx="8382000" cy="5257800"/>
          </a:xfrm>
        </p:spPr>
        <p:txBody>
          <a:bodyPr/>
          <a:lstStyle/>
          <a:p>
            <a:pPr marL="0" algn="just" eaLnBrk="1" hangingPunct="1">
              <a:buFontTx/>
              <a:buNone/>
            </a:pPr>
            <a:r>
              <a:rPr lang="en-US" dirty="0" smtClean="0">
                <a:latin typeface="Arial" charset="0"/>
                <a:cs typeface="Arial" charset="0"/>
              </a:rPr>
              <a:t>Refer Clause 30 of the General Conditions of Contract of the Gas Authority of India.</a:t>
            </a:r>
          </a:p>
          <a:p>
            <a:pPr marL="0" algn="just" eaLnBrk="1" hangingPunct="1">
              <a:buFontTx/>
              <a:buNone/>
            </a:pPr>
            <a:endParaRPr lang="en-US" dirty="0" smtClean="0">
              <a:latin typeface="Arial" charset="0"/>
              <a:cs typeface="Arial" charset="0"/>
            </a:endParaRPr>
          </a:p>
          <a:p>
            <a:pPr marL="0" algn="just" eaLnBrk="1" hangingPunct="1">
              <a:buFontTx/>
              <a:buNone/>
            </a:pPr>
            <a:r>
              <a:rPr lang="en-US" sz="2000" dirty="0" smtClean="0">
                <a:latin typeface="Arial" charset="0"/>
                <a:cs typeface="Arial" charset="0"/>
                <a:hlinkClick r:id="rId3" action="ppaction://hlinkfile"/>
              </a:rPr>
              <a:t>2 Reference Material- GCC My revisions, Feb, 2017.doc</a:t>
            </a:r>
            <a:endParaRPr lang="en-US" sz="2000" dirty="0">
              <a:latin typeface="Arial" charset="0"/>
              <a:cs typeface="Arial" charset="0"/>
            </a:endParaRPr>
          </a:p>
          <a:p>
            <a:pPr marL="0" algn="just" eaLnBrk="1" hangingPunct="1">
              <a:buFontTx/>
              <a:buNone/>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lstStyle/>
          <a:p>
            <a:pPr lvl="0">
              <a:spcBef>
                <a:spcPts val="0"/>
              </a:spcBef>
            </a:pPr>
            <a:r>
              <a:rPr lang="en-US" sz="2800" b="1" dirty="0">
                <a:solidFill>
                  <a:srgbClr val="FFFFFF"/>
                </a:solidFill>
                <a:latin typeface="Arial" pitchFamily="34" charset="0"/>
                <a:ea typeface="+mn-ea"/>
                <a:cs typeface="Arial" pitchFamily="34" charset="0"/>
              </a:rPr>
              <a:t>30. Resolution of Disputes/ Arbitration </a:t>
            </a:r>
            <a:endParaRPr lang="en-IN" sz="4000" dirty="0" smtClean="0">
              <a:latin typeface="Arial" charset="0"/>
            </a:endParaRPr>
          </a:p>
        </p:txBody>
      </p:sp>
      <p:sp>
        <p:nvSpPr>
          <p:cNvPr id="33795" name="Rectangle 3"/>
          <p:cNvSpPr>
            <a:spLocks noGrp="1" noChangeArrowheads="1"/>
          </p:cNvSpPr>
          <p:nvPr>
            <p:ph type="subTitle" idx="1"/>
          </p:nvPr>
        </p:nvSpPr>
        <p:spPr>
          <a:xfrm>
            <a:off x="457200" y="1066800"/>
            <a:ext cx="8382000" cy="5562600"/>
          </a:xfrm>
        </p:spPr>
        <p:txBody>
          <a:bodyPr/>
          <a:lstStyle/>
          <a:p>
            <a:pPr algn="just">
              <a:spcBef>
                <a:spcPts val="0"/>
              </a:spcBef>
            </a:pPr>
            <a:r>
              <a:rPr lang="en-US" sz="2800" dirty="0" smtClean="0">
                <a:latin typeface="Arial" pitchFamily="34" charset="0"/>
                <a:cs typeface="Arial" pitchFamily="34" charset="0"/>
              </a:rPr>
              <a:t>30.1 and 30.2 </a:t>
            </a:r>
            <a:r>
              <a:rPr lang="en-US" sz="2800" dirty="0">
                <a:latin typeface="Arial" pitchFamily="34" charset="0"/>
                <a:cs typeface="Arial" pitchFamily="34" charset="0"/>
              </a:rPr>
              <a:t>[Attempt amicable resolution] </a:t>
            </a:r>
            <a:endParaRPr lang="en-GB" sz="2800" dirty="0">
              <a:latin typeface="Arial" pitchFamily="34" charset="0"/>
              <a:cs typeface="Arial" pitchFamily="34" charset="0"/>
            </a:endParaRPr>
          </a:p>
          <a:p>
            <a:pPr algn="just">
              <a:spcBef>
                <a:spcPts val="0"/>
              </a:spcBef>
            </a:pPr>
            <a:r>
              <a:rPr lang="en-US" sz="2800" dirty="0">
                <a:latin typeface="Arial" pitchFamily="34" charset="0"/>
                <a:cs typeface="Arial" pitchFamily="34" charset="0"/>
              </a:rPr>
              <a:t>  </a:t>
            </a:r>
            <a:endParaRPr lang="en-GB" sz="2800" dirty="0">
              <a:latin typeface="Arial" pitchFamily="34" charset="0"/>
              <a:cs typeface="Arial" pitchFamily="34" charset="0"/>
            </a:endParaRPr>
          </a:p>
          <a:p>
            <a:pPr algn="just">
              <a:spcBef>
                <a:spcPts val="0"/>
              </a:spcBef>
            </a:pPr>
            <a:r>
              <a:rPr lang="en-US" sz="2800" dirty="0">
                <a:latin typeface="Arial" pitchFamily="34" charset="0"/>
                <a:cs typeface="Arial" pitchFamily="34" charset="0"/>
              </a:rPr>
              <a:t>30.3 Legal Construction The Contract shall be, in all respects be construed and operated as an Indian Contract and in accordance with Indian Laws </a:t>
            </a:r>
            <a:r>
              <a:rPr lang="en-US" sz="2800" dirty="0" smtClean="0">
                <a:latin typeface="Arial" pitchFamily="34" charset="0"/>
                <a:cs typeface="Arial" pitchFamily="34" charset="0"/>
              </a:rPr>
              <a:t>… and </a:t>
            </a:r>
            <a:r>
              <a:rPr lang="en-US" sz="2800" dirty="0">
                <a:latin typeface="Arial" pitchFamily="34" charset="0"/>
                <a:cs typeface="Arial" pitchFamily="34" charset="0"/>
              </a:rPr>
              <a:t>referred to the Court of Law situated within Union Territory of New Delhi.</a:t>
            </a:r>
            <a:endParaRPr lang="en-GB" sz="2800" dirty="0">
              <a:latin typeface="Arial" pitchFamily="34" charset="0"/>
              <a:cs typeface="Arial" pitchFamily="34" charset="0"/>
            </a:endParaRPr>
          </a:p>
          <a:p>
            <a:pPr algn="just">
              <a:spcBef>
                <a:spcPts val="0"/>
              </a:spcBef>
            </a:pPr>
            <a:r>
              <a:rPr lang="en-US" sz="2800" dirty="0">
                <a:latin typeface="Arial" pitchFamily="34" charset="0"/>
                <a:cs typeface="Arial" pitchFamily="34" charset="0"/>
              </a:rPr>
              <a:t> </a:t>
            </a:r>
            <a:endParaRPr lang="en-GB" sz="2800" dirty="0">
              <a:latin typeface="Arial" pitchFamily="34" charset="0"/>
              <a:cs typeface="Arial" pitchFamily="34" charset="0"/>
            </a:endParaRPr>
          </a:p>
          <a:p>
            <a:pPr algn="just">
              <a:spcBef>
                <a:spcPts val="0"/>
              </a:spcBef>
            </a:pPr>
            <a:r>
              <a:rPr lang="en-US" sz="2800" dirty="0">
                <a:latin typeface="Arial" pitchFamily="34" charset="0"/>
                <a:cs typeface="Arial" pitchFamily="34" charset="0"/>
              </a:rPr>
              <a:t>30.4 [Arbitration … three arbitrators in New Delhi under the Arbitration &amp; Conciliation Act 1996]</a:t>
            </a:r>
            <a:endParaRPr lang="en-GB" sz="28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685800" y="152400"/>
            <a:ext cx="7924800" cy="609600"/>
          </a:xfrm>
        </p:spPr>
        <p:txBody>
          <a:bodyPr/>
          <a:lstStyle/>
          <a:p>
            <a:pPr eaLnBrk="1" hangingPunct="1"/>
            <a:endParaRPr lang="en-IN" sz="4000" smtClean="0">
              <a:latin typeface="Arial" charset="0"/>
            </a:endParaRPr>
          </a:p>
        </p:txBody>
      </p:sp>
      <p:sp>
        <p:nvSpPr>
          <p:cNvPr id="34819" name="Rectangle 3"/>
          <p:cNvSpPr>
            <a:spLocks noGrp="1" noChangeArrowheads="1"/>
          </p:cNvSpPr>
          <p:nvPr>
            <p:ph type="subTitle" idx="1"/>
          </p:nvPr>
        </p:nvSpPr>
        <p:spPr>
          <a:xfrm>
            <a:off x="457200" y="1066800"/>
            <a:ext cx="8382000" cy="5562600"/>
          </a:xfrm>
        </p:spPr>
        <p:txBody>
          <a:bodyPr/>
          <a:lstStyle/>
          <a:p>
            <a:pPr algn="just" eaLnBrk="1" hangingPunct="1"/>
            <a:endParaRPr lang="en-US" dirty="0" smtClean="0">
              <a:latin typeface="Arial" charset="0"/>
            </a:endParaRPr>
          </a:p>
          <a:p>
            <a:pPr algn="just" eaLnBrk="1" hangingPunct="1">
              <a:lnSpc>
                <a:spcPct val="90000"/>
              </a:lnSpc>
            </a:pPr>
            <a:endParaRPr lang="en-US" dirty="0" smtClean="0">
              <a:latin typeface="Arial" charset="0"/>
            </a:endParaRPr>
          </a:p>
          <a:p>
            <a:pPr algn="just" eaLnBrk="1" hangingPunct="1">
              <a:lnSpc>
                <a:spcPct val="90000"/>
              </a:lnSpc>
            </a:pPr>
            <a:endParaRPr lang="en-US" dirty="0" smtClean="0">
              <a:latin typeface="Arial" charset="0"/>
            </a:endParaRPr>
          </a:p>
          <a:p>
            <a:pPr algn="just" eaLnBrk="1" hangingPunct="1">
              <a:lnSpc>
                <a:spcPct val="90000"/>
              </a:lnSpc>
            </a:pPr>
            <a:endParaRPr lang="en-US" dirty="0" smtClean="0">
              <a:latin typeface="Arial" charset="0"/>
            </a:endParaRPr>
          </a:p>
          <a:p>
            <a:pPr eaLnBrk="1" hangingPunct="1">
              <a:lnSpc>
                <a:spcPct val="90000"/>
              </a:lnSpc>
            </a:pPr>
            <a:r>
              <a:rPr lang="en-US" dirty="0" smtClean="0">
                <a:latin typeface="Arial" charset="0"/>
              </a:rPr>
              <a:t>References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subTitle" idx="1"/>
          </p:nvPr>
        </p:nvSpPr>
        <p:spPr>
          <a:xfrm>
            <a:off x="457200" y="1066800"/>
            <a:ext cx="8382000" cy="55626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sp>
        <p:nvSpPr>
          <p:cNvPr id="5123" name="Title 3"/>
          <p:cNvSpPr>
            <a:spLocks noGrp="1"/>
          </p:cNvSpPr>
          <p:nvPr>
            <p:ph type="ctrTitle"/>
          </p:nvPr>
        </p:nvSpPr>
        <p:spPr>
          <a:xfrm>
            <a:off x="228600" y="304800"/>
            <a:ext cx="8686800" cy="6248400"/>
          </a:xfrm>
        </p:spPr>
        <p:txBody>
          <a:bodyPr/>
          <a:lstStyle/>
          <a:p>
            <a:pPr eaLnBrk="1" hangingPunct="1"/>
            <a:r>
              <a:rPr lang="en-IN" sz="4000" dirty="0" smtClean="0">
                <a:solidFill>
                  <a:schemeClr val="tx1"/>
                </a:solidFill>
                <a:latin typeface="Arial" charset="0"/>
                <a:cs typeface="Arial" charset="0"/>
              </a:rPr>
              <a:t>Where is a </a:t>
            </a:r>
            <a:br>
              <a:rPr lang="en-IN" sz="4000" dirty="0" smtClean="0">
                <a:solidFill>
                  <a:schemeClr val="tx1"/>
                </a:solidFill>
                <a:latin typeface="Arial" charset="0"/>
                <a:cs typeface="Arial" charset="0"/>
              </a:rPr>
            </a:br>
            <a:r>
              <a:rPr lang="en-IN" sz="4000" dirty="0" smtClean="0">
                <a:solidFill>
                  <a:schemeClr val="tx1"/>
                </a:solidFill>
                <a:latin typeface="Arial" charset="0"/>
                <a:cs typeface="Arial" charset="0"/>
              </a:rPr>
              <a:t> contract formed?</a:t>
            </a:r>
          </a:p>
        </p:txBody>
      </p:sp>
    </p:spTree>
  </p:cSld>
  <p:clrMapOvr>
    <a:masterClrMapping/>
  </p:clrMapOvr>
  <p:transition advTm="4867"/>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subTitle" idx="1"/>
          </p:nvPr>
        </p:nvSpPr>
        <p:spPr>
          <a:xfrm>
            <a:off x="152400" y="0"/>
            <a:ext cx="8915400" cy="68580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6147" name="Picture 4" descr="C:\Users\Akhil\Pictures\People talking\p3.jpg"/>
          <p:cNvPicPr>
            <a:picLocks noChangeAspect="1" noChangeArrowheads="1"/>
          </p:cNvPicPr>
          <p:nvPr/>
        </p:nvPicPr>
        <p:blipFill>
          <a:blip r:embed="rId2" cstate="print"/>
          <a:srcRect/>
          <a:stretch>
            <a:fillRect/>
          </a:stretch>
        </p:blipFill>
        <p:spPr bwMode="auto">
          <a:xfrm>
            <a:off x="4267200" y="3200400"/>
            <a:ext cx="693738" cy="3657600"/>
          </a:xfrm>
          <a:prstGeom prst="rect">
            <a:avLst/>
          </a:prstGeom>
          <a:noFill/>
          <a:ln w="9525">
            <a:noFill/>
            <a:miter lim="800000"/>
            <a:headEnd/>
            <a:tailEnd/>
          </a:ln>
        </p:spPr>
      </p:pic>
      <p:pic>
        <p:nvPicPr>
          <p:cNvPr id="6148" name="Picture 5" descr="C:\Users\Akhil\Pictures\People talking\p3.jpg"/>
          <p:cNvPicPr>
            <a:picLocks noChangeAspect="1" noChangeArrowheads="1"/>
          </p:cNvPicPr>
          <p:nvPr/>
        </p:nvPicPr>
        <p:blipFill>
          <a:blip r:embed="rId2" cstate="print"/>
          <a:srcRect/>
          <a:stretch>
            <a:fillRect/>
          </a:stretch>
        </p:blipFill>
        <p:spPr bwMode="auto">
          <a:xfrm>
            <a:off x="4267200" y="0"/>
            <a:ext cx="693738" cy="3657600"/>
          </a:xfrm>
          <a:prstGeom prst="rect">
            <a:avLst/>
          </a:prstGeom>
          <a:noFill/>
          <a:ln w="9525">
            <a:noFill/>
            <a:miter lim="800000"/>
            <a:headEnd/>
            <a:tailEnd/>
          </a:ln>
        </p:spPr>
      </p:pic>
      <p:pic>
        <p:nvPicPr>
          <p:cNvPr id="6149" name="Picture 4" descr="C:\Users\Akhil\Pictures\People talking\p1a.jpg"/>
          <p:cNvPicPr>
            <a:picLocks noChangeAspect="1" noChangeArrowheads="1"/>
          </p:cNvPicPr>
          <p:nvPr/>
        </p:nvPicPr>
        <p:blipFill>
          <a:blip r:embed="rId3" cstate="print"/>
          <a:srcRect/>
          <a:stretch>
            <a:fillRect/>
          </a:stretch>
        </p:blipFill>
        <p:spPr bwMode="auto">
          <a:xfrm>
            <a:off x="0" y="3048000"/>
            <a:ext cx="2170113" cy="3240088"/>
          </a:xfrm>
          <a:prstGeom prst="rect">
            <a:avLst/>
          </a:prstGeom>
          <a:noFill/>
          <a:ln w="9525">
            <a:noFill/>
            <a:miter lim="800000"/>
            <a:headEnd/>
            <a:tailEnd/>
          </a:ln>
        </p:spPr>
      </p:pic>
      <p:pic>
        <p:nvPicPr>
          <p:cNvPr id="6150" name="Picture 5" descr="C:\Users\Akhil\Pictures\People talking\p2a.jpg"/>
          <p:cNvPicPr>
            <a:picLocks noChangeAspect="1" noChangeArrowheads="1"/>
          </p:cNvPicPr>
          <p:nvPr/>
        </p:nvPicPr>
        <p:blipFill>
          <a:blip r:embed="rId4" cstate="print"/>
          <a:srcRect/>
          <a:stretch>
            <a:fillRect/>
          </a:stretch>
        </p:blipFill>
        <p:spPr bwMode="auto">
          <a:xfrm>
            <a:off x="7075488" y="2971800"/>
            <a:ext cx="2068512" cy="3240088"/>
          </a:xfrm>
          <a:prstGeom prst="rect">
            <a:avLst/>
          </a:prstGeom>
          <a:noFill/>
          <a:ln w="9525">
            <a:noFill/>
            <a:miter lim="800000"/>
            <a:headEnd/>
            <a:tailEnd/>
          </a:ln>
        </p:spPr>
      </p:pic>
    </p:spTree>
  </p:cSld>
  <p:clrMapOvr>
    <a:masterClrMapping/>
  </p:clrMapOvr>
  <p:transition advTm="3619"/>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subTitle" idx="1"/>
          </p:nvPr>
        </p:nvSpPr>
        <p:spPr>
          <a:xfrm>
            <a:off x="152400" y="0"/>
            <a:ext cx="8915400" cy="6858000"/>
          </a:xfrm>
        </p:spPr>
        <p:txBody>
          <a:bodyPr/>
          <a:lstStyle/>
          <a:p>
            <a:pPr algn="just" eaLnBrk="1" hangingPunct="1"/>
            <a:endParaRPr lang="en-US" smtClean="0">
              <a:latin typeface="Arial" charset="0"/>
            </a:endParaRPr>
          </a:p>
          <a:p>
            <a:pPr algn="just" eaLnBrk="1" hangingPunct="1">
              <a:lnSpc>
                <a:spcPct val="90000"/>
              </a:lnSpc>
            </a:pPr>
            <a:endParaRPr lang="en-US" smtClean="0">
              <a:latin typeface="Arial" charset="0"/>
            </a:endParaRPr>
          </a:p>
        </p:txBody>
      </p:sp>
      <p:pic>
        <p:nvPicPr>
          <p:cNvPr id="7171" name="Picture 4" descr="C:\Users\Akhil\Pictures\People talking\p3.jpg"/>
          <p:cNvPicPr>
            <a:picLocks noChangeAspect="1" noChangeArrowheads="1"/>
          </p:cNvPicPr>
          <p:nvPr/>
        </p:nvPicPr>
        <p:blipFill>
          <a:blip r:embed="rId3" cstate="print"/>
          <a:srcRect/>
          <a:stretch>
            <a:fillRect/>
          </a:stretch>
        </p:blipFill>
        <p:spPr bwMode="auto">
          <a:xfrm>
            <a:off x="4267200" y="3200400"/>
            <a:ext cx="693738" cy="3657600"/>
          </a:xfrm>
          <a:prstGeom prst="rect">
            <a:avLst/>
          </a:prstGeom>
          <a:noFill/>
          <a:ln w="9525">
            <a:noFill/>
            <a:miter lim="800000"/>
            <a:headEnd/>
            <a:tailEnd/>
          </a:ln>
        </p:spPr>
      </p:pic>
      <p:pic>
        <p:nvPicPr>
          <p:cNvPr id="7172" name="Picture 5" descr="C:\Users\Akhil\Pictures\People talking\p3.jpg"/>
          <p:cNvPicPr>
            <a:picLocks noChangeAspect="1" noChangeArrowheads="1"/>
          </p:cNvPicPr>
          <p:nvPr/>
        </p:nvPicPr>
        <p:blipFill>
          <a:blip r:embed="rId3" cstate="print"/>
          <a:srcRect/>
          <a:stretch>
            <a:fillRect/>
          </a:stretch>
        </p:blipFill>
        <p:spPr bwMode="auto">
          <a:xfrm>
            <a:off x="4267200" y="0"/>
            <a:ext cx="693738" cy="3657600"/>
          </a:xfrm>
          <a:prstGeom prst="rect">
            <a:avLst/>
          </a:prstGeom>
          <a:noFill/>
          <a:ln w="9525">
            <a:noFill/>
            <a:miter lim="800000"/>
            <a:headEnd/>
            <a:tailEnd/>
          </a:ln>
        </p:spPr>
      </p:pic>
      <p:pic>
        <p:nvPicPr>
          <p:cNvPr id="7173" name="Picture 4" descr="C:\Users\Akhil\Pictures\People talking\p1a.jpg"/>
          <p:cNvPicPr>
            <a:picLocks noChangeAspect="1" noChangeArrowheads="1"/>
          </p:cNvPicPr>
          <p:nvPr/>
        </p:nvPicPr>
        <p:blipFill>
          <a:blip r:embed="rId4" cstate="print"/>
          <a:srcRect/>
          <a:stretch>
            <a:fillRect/>
          </a:stretch>
        </p:blipFill>
        <p:spPr bwMode="auto">
          <a:xfrm>
            <a:off x="0" y="3048000"/>
            <a:ext cx="2170113" cy="3240088"/>
          </a:xfrm>
          <a:prstGeom prst="rect">
            <a:avLst/>
          </a:prstGeom>
          <a:noFill/>
          <a:ln w="9525">
            <a:noFill/>
            <a:miter lim="800000"/>
            <a:headEnd/>
            <a:tailEnd/>
          </a:ln>
        </p:spPr>
      </p:pic>
      <p:pic>
        <p:nvPicPr>
          <p:cNvPr id="7174" name="Picture 5" descr="C:\Users\Akhil\Pictures\People talking\p2a.jpg"/>
          <p:cNvPicPr>
            <a:picLocks noChangeAspect="1" noChangeArrowheads="1"/>
          </p:cNvPicPr>
          <p:nvPr/>
        </p:nvPicPr>
        <p:blipFill>
          <a:blip r:embed="rId5" cstate="print"/>
          <a:srcRect/>
          <a:stretch>
            <a:fillRect/>
          </a:stretch>
        </p:blipFill>
        <p:spPr bwMode="auto">
          <a:xfrm>
            <a:off x="7075488" y="2971800"/>
            <a:ext cx="2068512" cy="3240088"/>
          </a:xfrm>
          <a:prstGeom prst="rect">
            <a:avLst/>
          </a:prstGeom>
          <a:noFill/>
          <a:ln w="9525">
            <a:noFill/>
            <a:miter lim="800000"/>
            <a:headEnd/>
            <a:tailEnd/>
          </a:ln>
        </p:spPr>
      </p:pic>
      <p:pic>
        <p:nvPicPr>
          <p:cNvPr id="7175" name="Picture 2" descr="C:\Users\Akhil\Pictures\People talking\imagesCAVT44MG.jpg"/>
          <p:cNvPicPr>
            <a:picLocks noChangeAspect="1" noChangeArrowheads="1"/>
          </p:cNvPicPr>
          <p:nvPr/>
        </p:nvPicPr>
        <p:blipFill>
          <a:blip r:embed="rId6" cstate="print"/>
          <a:srcRect/>
          <a:stretch>
            <a:fillRect/>
          </a:stretch>
        </p:blipFill>
        <p:spPr bwMode="auto">
          <a:xfrm>
            <a:off x="2133600" y="3429000"/>
            <a:ext cx="1276350" cy="1439863"/>
          </a:xfrm>
          <a:prstGeom prst="rect">
            <a:avLst/>
          </a:prstGeom>
          <a:noFill/>
          <a:ln w="9525">
            <a:noFill/>
            <a:miter lim="800000"/>
            <a:headEnd/>
            <a:tailEnd/>
          </a:ln>
        </p:spPr>
      </p:pic>
      <p:sp>
        <p:nvSpPr>
          <p:cNvPr id="9" name="TextBox 8"/>
          <p:cNvSpPr txBox="1">
            <a:spLocks noChangeArrowheads="1"/>
          </p:cNvSpPr>
          <p:nvPr/>
        </p:nvSpPr>
        <p:spPr bwMode="auto">
          <a:xfrm>
            <a:off x="990600" y="1143000"/>
            <a:ext cx="3276600" cy="584775"/>
          </a:xfrm>
          <a:prstGeom prst="rect">
            <a:avLst/>
          </a:prstGeom>
          <a:noFill/>
          <a:ln w="9525">
            <a:noFill/>
            <a:miter lim="800000"/>
            <a:headEnd/>
            <a:tailEnd/>
          </a:ln>
        </p:spPr>
        <p:txBody>
          <a:bodyPr wrap="square">
            <a:spAutoFit/>
          </a:bodyPr>
          <a:lstStyle/>
          <a:p>
            <a:pPr algn="just"/>
            <a:r>
              <a:rPr lang="en-US" sz="3200" dirty="0"/>
              <a:t>A makes an offer</a:t>
            </a:r>
          </a:p>
        </p:txBody>
      </p:sp>
    </p:spTree>
    <p:custDataLst>
      <p:tags r:id="rId1"/>
    </p:custDataLst>
  </p:cSld>
  <p:clrMapOvr>
    <a:masterClrMapping/>
  </p:clrMapOvr>
  <p:transition advTm="667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subTitle" idx="1"/>
          </p:nvPr>
        </p:nvSpPr>
        <p:spPr>
          <a:xfrm>
            <a:off x="457200" y="0"/>
            <a:ext cx="8382000" cy="6629400"/>
          </a:xfrm>
        </p:spPr>
        <p:txBody>
          <a:bodyPr>
            <a:normAutofit/>
          </a:bodyPr>
          <a:lstStyle/>
          <a:p>
            <a:pPr eaLnBrk="1" hangingPunct="1">
              <a:lnSpc>
                <a:spcPct val="90000"/>
              </a:lnSpc>
            </a:pPr>
            <a:endParaRPr lang="en-US" dirty="0" smtClean="0">
              <a:latin typeface="Arial" charset="0"/>
            </a:endParaRPr>
          </a:p>
          <a:p>
            <a:pPr eaLnBrk="1" hangingPunct="1">
              <a:lnSpc>
                <a:spcPct val="90000"/>
              </a:lnSpc>
            </a:pPr>
            <a:r>
              <a:rPr lang="en-US" dirty="0" smtClean="0">
                <a:solidFill>
                  <a:srgbClr val="002060"/>
                </a:solidFill>
                <a:latin typeface="Arial" charset="0"/>
              </a:rPr>
              <a:t>Seconds later, B hears it.</a:t>
            </a:r>
          </a:p>
        </p:txBody>
      </p:sp>
      <p:pic>
        <p:nvPicPr>
          <p:cNvPr id="8195" name="Picture 2" descr="C:\Users\Akhil\Pictures\People talking\untitled1.bmp"/>
          <p:cNvPicPr>
            <a:picLocks noChangeAspect="1" noChangeArrowheads="1"/>
          </p:cNvPicPr>
          <p:nvPr/>
        </p:nvPicPr>
        <p:blipFill>
          <a:blip r:embed="rId2" cstate="print"/>
          <a:srcRect/>
          <a:stretch>
            <a:fillRect/>
          </a:stretch>
        </p:blipFill>
        <p:spPr bwMode="auto">
          <a:xfrm>
            <a:off x="3581400" y="2514600"/>
            <a:ext cx="2208213" cy="2592388"/>
          </a:xfrm>
          <a:prstGeom prst="rect">
            <a:avLst/>
          </a:prstGeom>
          <a:noFill/>
          <a:ln w="9525">
            <a:noFill/>
            <a:miter lim="800000"/>
            <a:headEnd/>
            <a:tailEnd/>
          </a:ln>
        </p:spPr>
      </p:pic>
    </p:spTree>
  </p:cSld>
  <p:clrMapOvr>
    <a:masterClrMapping/>
  </p:clrMapOvr>
  <p:transition advTm="4883"/>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
</p:tagLst>
</file>

<file path=ppt/tags/tag2.xml><?xml version="1.0" encoding="utf-8"?>
<p:tagLst xmlns:a="http://schemas.openxmlformats.org/drawingml/2006/main" xmlns:r="http://schemas.openxmlformats.org/officeDocument/2006/relationships" xmlns:p="http://schemas.openxmlformats.org/presentationml/2006/main">
  <p:tag name="TIMING" val="|1.9"/>
</p:tagLst>
</file>

<file path=ppt/tags/tag3.xml><?xml version="1.0" encoding="utf-8"?>
<p:tagLst xmlns:a="http://schemas.openxmlformats.org/drawingml/2006/main" xmlns:r="http://schemas.openxmlformats.org/officeDocument/2006/relationships" xmlns:p="http://schemas.openxmlformats.org/presentationml/2006/main">
  <p:tag name="TIMING" val="|3.1"/>
</p:tagLst>
</file>

<file path=ppt/tags/tag4.xml><?xml version="1.0" encoding="utf-8"?>
<p:tagLst xmlns:a="http://schemas.openxmlformats.org/drawingml/2006/main" xmlns:r="http://schemas.openxmlformats.org/officeDocument/2006/relationships" xmlns:p="http://schemas.openxmlformats.org/presentationml/2006/main">
  <p:tag name="TIMING" val="|5.6"/>
</p:tagLst>
</file>

<file path=ppt/tags/tag5.xml><?xml version="1.0" encoding="utf-8"?>
<p:tagLst xmlns:a="http://schemas.openxmlformats.org/drawingml/2006/main" xmlns:r="http://schemas.openxmlformats.org/officeDocument/2006/relationships" xmlns:p="http://schemas.openxmlformats.org/presentationml/2006/main">
  <p:tag name="TIMING" val="|2"/>
</p:tagLst>
</file>

<file path=ppt/tags/tag6.xml><?xml version="1.0" encoding="utf-8"?>
<p:tagLst xmlns:a="http://schemas.openxmlformats.org/drawingml/2006/main" xmlns:r="http://schemas.openxmlformats.org/officeDocument/2006/relationships" xmlns:p="http://schemas.openxmlformats.org/presentationml/2006/main">
  <p:tag name="TIMING" val="|5.6"/>
</p:tagLst>
</file>

<file path=ppt/tags/tag7.xml><?xml version="1.0" encoding="utf-8"?>
<p:tagLst xmlns:a="http://schemas.openxmlformats.org/drawingml/2006/main" xmlns:r="http://schemas.openxmlformats.org/officeDocument/2006/relationships" xmlns:p="http://schemas.openxmlformats.org/presentationml/2006/main">
  <p:tag name="TIMING" val="|5.6"/>
</p:tagLst>
</file>

<file path=ppt/tags/tag8.xml><?xml version="1.0" encoding="utf-8"?>
<p:tagLst xmlns:a="http://schemas.openxmlformats.org/drawingml/2006/main" xmlns:r="http://schemas.openxmlformats.org/officeDocument/2006/relationships" xmlns:p="http://schemas.openxmlformats.org/presentationml/2006/main">
  <p:tag name="TIMING" val="|4.4|7.7|9.6|13.1|8.2|13|7.6"/>
</p:tagLst>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FF"/>
        </a:dk2>
        <a:lt2>
          <a:srgbClr val="FFFFFF"/>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FF"/>
        </a:dk2>
        <a:lt2>
          <a:srgbClr val="FFFFFF"/>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4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FF"/>
        </a:dk2>
        <a:lt2>
          <a:srgbClr val="FFFFFF"/>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FF"/>
        </a:dk2>
        <a:lt2>
          <a:srgbClr val="FFFFFF"/>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3322</TotalTime>
  <Words>890</Words>
  <Application>Microsoft Office PowerPoint</Application>
  <PresentationFormat>On-screen Show (4:3)</PresentationFormat>
  <Paragraphs>207</Paragraphs>
  <Slides>54</Slides>
  <Notes>1</Notes>
  <HiddenSlides>0</HiddenSlides>
  <MMClips>0</MMClips>
  <ScaleCrop>false</ScaleCrop>
  <HeadingPairs>
    <vt:vector size="6" baseType="variant">
      <vt:variant>
        <vt:lpstr>Fonts Used</vt:lpstr>
      </vt:variant>
      <vt:variant>
        <vt:i4>3</vt:i4>
      </vt:variant>
      <vt:variant>
        <vt:lpstr>Theme</vt:lpstr>
      </vt:variant>
      <vt:variant>
        <vt:i4>10</vt:i4>
      </vt:variant>
      <vt:variant>
        <vt:lpstr>Slide Titles</vt:lpstr>
      </vt:variant>
      <vt:variant>
        <vt:i4>54</vt:i4>
      </vt:variant>
    </vt:vector>
  </HeadingPairs>
  <TitlesOfParts>
    <vt:vector size="67" baseType="lpstr">
      <vt:lpstr>Arial</vt:lpstr>
      <vt:lpstr>Calibri</vt:lpstr>
      <vt:lpstr>Times New Roman</vt:lpstr>
      <vt:lpstr>Default Design</vt:lpstr>
      <vt:lpstr>Office Theme</vt:lpstr>
      <vt:lpstr>1_Default Design</vt:lpstr>
      <vt:lpstr>4_Default Design</vt:lpstr>
      <vt:lpstr>5_Default Design</vt:lpstr>
      <vt:lpstr>1_Office Theme</vt:lpstr>
      <vt:lpstr>2_Office Theme</vt:lpstr>
      <vt:lpstr>3_Office Theme</vt:lpstr>
      <vt:lpstr>4_Office Theme</vt:lpstr>
      <vt:lpstr>5_Office Theme</vt:lpstr>
      <vt:lpstr>PowerPoint Presentation</vt:lpstr>
      <vt:lpstr>Acknowledgement</vt:lpstr>
      <vt:lpstr>PowerPoint Presentation</vt:lpstr>
      <vt:lpstr>PowerPoint Presentation</vt:lpstr>
      <vt:lpstr>Applicable Law</vt:lpstr>
      <vt:lpstr>Where is a   contract formed?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Extension of the law</vt:lpstr>
      <vt:lpstr>Modes of Communication</vt:lpstr>
      <vt:lpstr>PowerPoint Presentation</vt:lpstr>
      <vt:lpstr>PowerPoint Presentation</vt:lpstr>
      <vt:lpstr>PowerPoint Presentation</vt:lpstr>
      <vt:lpstr>PowerPoint Presentation</vt:lpstr>
      <vt:lpstr>PowerPoint Presentation</vt:lpstr>
      <vt:lpstr>PowerPoint Presentation</vt:lpstr>
      <vt:lpstr>Logical or Postal Rule?</vt:lpstr>
      <vt:lpstr>PowerPoint Presentation</vt:lpstr>
      <vt:lpstr>PowerPoint Presentation</vt:lpstr>
      <vt:lpstr>PowerPoint Presentation</vt:lpstr>
      <vt:lpstr>Terms and Conditions</vt:lpstr>
      <vt:lpstr>Terms on Amazon.in</vt:lpstr>
      <vt:lpstr>PowerPoint Presentation</vt:lpstr>
      <vt:lpstr>30. Resolution of Disputes/ Arbitration </vt:lpstr>
      <vt:lpstr>PowerPoint Presentation</vt:lpstr>
    </vt:vector>
  </TitlesOfParts>
  <Company>irma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dc:creator>
  <cp:lastModifiedBy>IIM USER</cp:lastModifiedBy>
  <cp:revision>240</cp:revision>
  <dcterms:created xsi:type="dcterms:W3CDTF">2002-11-18T09:23:29Z</dcterms:created>
  <dcterms:modified xsi:type="dcterms:W3CDTF">2019-06-17T06:20:59Z</dcterms:modified>
</cp:coreProperties>
</file>